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304" r:id="rId3"/>
    <p:sldId id="317" r:id="rId4"/>
    <p:sldId id="347" r:id="rId5"/>
    <p:sldId id="352" r:id="rId6"/>
    <p:sldId id="349" r:id="rId7"/>
    <p:sldId id="351" r:id="rId8"/>
    <p:sldId id="348" r:id="rId9"/>
    <p:sldId id="353" r:id="rId10"/>
    <p:sldId id="396" r:id="rId11"/>
    <p:sldId id="398" r:id="rId12"/>
    <p:sldId id="356" r:id="rId13"/>
    <p:sldId id="354" r:id="rId14"/>
    <p:sldId id="355" r:id="rId15"/>
    <p:sldId id="357" r:id="rId16"/>
    <p:sldId id="358" r:id="rId17"/>
    <p:sldId id="360" r:id="rId18"/>
    <p:sldId id="361" r:id="rId19"/>
    <p:sldId id="399" r:id="rId20"/>
    <p:sldId id="362" r:id="rId21"/>
    <p:sldId id="397" r:id="rId22"/>
    <p:sldId id="364" r:id="rId23"/>
    <p:sldId id="365" r:id="rId24"/>
    <p:sldId id="366" r:id="rId25"/>
    <p:sldId id="400" r:id="rId26"/>
    <p:sldId id="402" r:id="rId27"/>
    <p:sldId id="367" r:id="rId28"/>
    <p:sldId id="370" r:id="rId29"/>
    <p:sldId id="376" r:id="rId30"/>
    <p:sldId id="374" r:id="rId31"/>
    <p:sldId id="371" r:id="rId32"/>
    <p:sldId id="372" r:id="rId33"/>
    <p:sldId id="375" r:id="rId34"/>
    <p:sldId id="377" r:id="rId35"/>
    <p:sldId id="378" r:id="rId36"/>
    <p:sldId id="379" r:id="rId37"/>
    <p:sldId id="380" r:id="rId38"/>
    <p:sldId id="381" r:id="rId39"/>
    <p:sldId id="403" r:id="rId40"/>
    <p:sldId id="359" r:id="rId41"/>
    <p:sldId id="395"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65" autoAdjust="0"/>
    <p:restoredTop sz="82938" autoAdjust="0"/>
  </p:normalViewPr>
  <p:slideViewPr>
    <p:cSldViewPr snapToGrid="0">
      <p:cViewPr>
        <p:scale>
          <a:sx n="94" d="100"/>
          <a:sy n="94" d="100"/>
        </p:scale>
        <p:origin x="960" y="224"/>
      </p:cViewPr>
      <p:guideLst/>
    </p:cSldViewPr>
  </p:slideViewPr>
  <p:notesTextViewPr>
    <p:cViewPr>
      <p:scale>
        <a:sx n="3" d="2"/>
        <a:sy n="3" d="2"/>
      </p:scale>
      <p:origin x="0" y="0"/>
    </p:cViewPr>
  </p:notesTextViewPr>
  <p:notesViewPr>
    <p:cSldViewPr snapToGrid="0">
      <p:cViewPr varScale="1">
        <p:scale>
          <a:sx n="89" d="100"/>
          <a:sy n="89" d="100"/>
        </p:scale>
        <p:origin x="3840" y="160"/>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A1168-E648-46B5-BC5D-68B30E6DA73B}" type="datetimeFigureOut">
              <a:rPr lang="zh-CN" altLang="en-US" smtClean="0"/>
              <a:t>2018/3/31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C6D0D-E51B-4BE5-990B-CEAC2FCCE1DC}" type="slidenum">
              <a:rPr lang="zh-CN" altLang="en-US" smtClean="0"/>
              <a:t>‹#›</a:t>
            </a:fld>
            <a:endParaRPr lang="zh-CN" altLang="en-US"/>
          </a:p>
        </p:txBody>
      </p:sp>
    </p:spTree>
    <p:extLst>
      <p:ext uri="{BB962C8B-B14F-4D97-AF65-F5344CB8AC3E}">
        <p14:creationId xmlns:p14="http://schemas.microsoft.com/office/powerpoint/2010/main" val="1930609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课上内容的一个补充，辅导大家进行图形学的编程。</a:t>
            </a:r>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1</a:t>
            </a:fld>
            <a:endParaRPr lang="zh-CN" altLang="en-US"/>
          </a:p>
        </p:txBody>
      </p:sp>
    </p:spTree>
    <p:extLst>
      <p:ext uri="{BB962C8B-B14F-4D97-AF65-F5344CB8AC3E}">
        <p14:creationId xmlns:p14="http://schemas.microsoft.com/office/powerpoint/2010/main" val="252174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这里展示的例子是曲面的设计例子，如果大家设计的模型比较复杂，我更推荐大家使用</a:t>
            </a:r>
            <a:r>
              <a:rPr kumimoji="1" lang="en-US" altLang="zh-CN" dirty="0" smtClean="0"/>
              <a:t>python</a:t>
            </a:r>
            <a:r>
              <a:rPr kumimoji="1" lang="zh-CN" altLang="en-US" dirty="0" smtClean="0"/>
              <a:t>或者</a:t>
            </a:r>
            <a:r>
              <a:rPr kumimoji="1" lang="en-US" altLang="zh-CN" dirty="0" smtClean="0"/>
              <a:t>MATLAB</a:t>
            </a:r>
            <a:r>
              <a:rPr kumimoji="1" lang="zh-CN" altLang="en-US" dirty="0" smtClean="0"/>
              <a:t>来调模型，会更方便。选</a:t>
            </a:r>
            <a:r>
              <a:rPr kumimoji="1" lang="en-US" altLang="zh-CN" dirty="0" smtClean="0"/>
              <a:t>C++</a:t>
            </a:r>
            <a:r>
              <a:rPr kumimoji="1" lang="zh-CN" altLang="en-US" dirty="0" smtClean="0"/>
              <a:t>的主要原因是</a:t>
            </a:r>
            <a:r>
              <a:rPr kumimoji="1" lang="en-US" altLang="zh-CN" dirty="0" smtClean="0"/>
              <a:t>Curve</a:t>
            </a:r>
            <a:r>
              <a:rPr kumimoji="1" lang="zh-CN" altLang="en-US" dirty="0" smtClean="0"/>
              <a:t>函数只用写一遍，渲染直接用也免了单元测试。</a:t>
            </a:r>
            <a:endParaRPr kumimoji="1" lang="zh-CN" altLang="en-US" dirty="0"/>
          </a:p>
        </p:txBody>
      </p:sp>
      <p:sp>
        <p:nvSpPr>
          <p:cNvPr id="4" name="幻灯片编号占位符 3"/>
          <p:cNvSpPr>
            <a:spLocks noGrp="1"/>
          </p:cNvSpPr>
          <p:nvPr>
            <p:ph type="sldNum" sz="quarter" idx="10"/>
          </p:nvPr>
        </p:nvSpPr>
        <p:spPr/>
        <p:txBody>
          <a:bodyPr/>
          <a:lstStyle/>
          <a:p>
            <a:fld id="{5A0C6D0D-E51B-4BE5-990B-CEAC2FCCE1DC}" type="slidenum">
              <a:rPr lang="zh-CN" altLang="en-US" smtClean="0"/>
              <a:t>13</a:t>
            </a:fld>
            <a:endParaRPr lang="zh-CN" altLang="en-US"/>
          </a:p>
        </p:txBody>
      </p:sp>
    </p:spTree>
    <p:extLst>
      <p:ext uri="{BB962C8B-B14F-4D97-AF65-F5344CB8AC3E}">
        <p14:creationId xmlns:p14="http://schemas.microsoft.com/office/powerpoint/2010/main" val="816987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关于</a:t>
            </a:r>
            <a:r>
              <a:rPr lang="en-US" altLang="zh-CN" dirty="0" err="1" smtClean="0"/>
              <a:t>obj</a:t>
            </a:r>
            <a:r>
              <a:rPr lang="zh-CN" altLang="en-US" dirty="0" smtClean="0"/>
              <a:t>格式：</a:t>
            </a:r>
            <a:endParaRPr lang="en-US" altLang="zh-CN" dirty="0" smtClean="0"/>
          </a:p>
          <a:p>
            <a:r>
              <a:rPr lang="en-US" altLang="zh-CN" dirty="0" smtClean="0"/>
              <a:t>https://en.wikipedia.org/wiki/Wavefront_.</a:t>
            </a:r>
            <a:r>
              <a:rPr lang="en-US" altLang="zh-CN" dirty="0" err="1" smtClean="0"/>
              <a:t>obj_file</a:t>
            </a:r>
            <a:endParaRPr lang="en-US" altLang="zh-CN" dirty="0" smtClean="0"/>
          </a:p>
          <a:p>
            <a:r>
              <a:rPr lang="en-US" altLang="zh-CN" dirty="0" smtClean="0"/>
              <a:t>http://</a:t>
            </a:r>
            <a:r>
              <a:rPr lang="en-US" altLang="zh-CN" dirty="0" err="1" smtClean="0"/>
              <a:t>paulbourke.net</a:t>
            </a:r>
            <a:r>
              <a:rPr lang="en-US" altLang="zh-CN" dirty="0" smtClean="0"/>
              <a:t>/</a:t>
            </a:r>
            <a:r>
              <a:rPr lang="en-US" altLang="zh-CN" dirty="0" err="1" smtClean="0"/>
              <a:t>dataformats</a:t>
            </a:r>
            <a:r>
              <a:rPr lang="en-US" altLang="zh-CN" dirty="0" smtClean="0"/>
              <a:t>/</a:t>
            </a:r>
            <a:r>
              <a:rPr lang="en-US" altLang="zh-CN" dirty="0" err="1" smtClean="0"/>
              <a:t>obj</a:t>
            </a:r>
            <a:r>
              <a:rPr lang="en-US" altLang="zh-CN" dirty="0" smtClean="0"/>
              <a:t>/</a:t>
            </a:r>
          </a:p>
          <a:p>
            <a:r>
              <a:rPr lang="zh-CN" altLang="en-US" dirty="0" smtClean="0"/>
              <a:t>关于</a:t>
            </a:r>
            <a:r>
              <a:rPr lang="en-US" altLang="zh-CN" dirty="0" smtClean="0"/>
              <a:t>ply</a:t>
            </a:r>
            <a:r>
              <a:rPr lang="zh-CN" altLang="en-US" dirty="0" smtClean="0"/>
              <a:t>格式：</a:t>
            </a:r>
            <a:endParaRPr lang="en-US" altLang="zh-CN" dirty="0" smtClean="0"/>
          </a:p>
          <a:p>
            <a:r>
              <a:rPr lang="en-US" altLang="zh-CN" dirty="0" smtClean="0"/>
              <a:t>http://</a:t>
            </a:r>
            <a:r>
              <a:rPr lang="en-US" altLang="zh-CN" dirty="0" err="1" smtClean="0"/>
              <a:t>paulbourke.net</a:t>
            </a:r>
            <a:r>
              <a:rPr lang="en-US" altLang="zh-CN" dirty="0" smtClean="0"/>
              <a:t>/</a:t>
            </a:r>
            <a:r>
              <a:rPr lang="en-US" altLang="zh-CN" dirty="0" err="1" smtClean="0"/>
              <a:t>dataformats</a:t>
            </a:r>
            <a:r>
              <a:rPr lang="en-US" altLang="zh-CN" dirty="0" smtClean="0"/>
              <a:t>/ply/</a:t>
            </a:r>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14</a:t>
            </a:fld>
            <a:endParaRPr lang="zh-CN" altLang="en-US"/>
          </a:p>
        </p:txBody>
      </p:sp>
    </p:spTree>
    <p:extLst>
      <p:ext uri="{BB962C8B-B14F-4D97-AF65-F5344CB8AC3E}">
        <p14:creationId xmlns:p14="http://schemas.microsoft.com/office/powerpoint/2010/main" val="2139924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A0C6D0D-E51B-4BE5-990B-CEAC2FCCE1DC}" type="slidenum">
              <a:rPr lang="zh-CN" altLang="en-US" smtClean="0"/>
              <a:t>15</a:t>
            </a:fld>
            <a:endParaRPr lang="zh-CN" altLang="en-US"/>
          </a:p>
        </p:txBody>
      </p:sp>
    </p:spTree>
    <p:extLst>
      <p:ext uri="{BB962C8B-B14F-4D97-AF65-F5344CB8AC3E}">
        <p14:creationId xmlns:p14="http://schemas.microsoft.com/office/powerpoint/2010/main" val="188374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Path Tracing:</a:t>
            </a:r>
          </a:p>
          <a:p>
            <a:r>
              <a:rPr lang="en-US" altLang="zh-CN" dirty="0" smtClean="0"/>
              <a:t>- https://en.wikipedia.org/wiki/Path_tracing</a:t>
            </a:r>
          </a:p>
          <a:p>
            <a:endParaRPr lang="en-US" altLang="zh-CN" dirty="0" smtClean="0"/>
          </a:p>
          <a:p>
            <a:r>
              <a:rPr lang="en-US" altLang="zh-CN" dirty="0" smtClean="0"/>
              <a:t>AMCMCPPM:</a:t>
            </a:r>
            <a:r>
              <a:rPr lang="en-US" altLang="zh-CN" baseline="0" dirty="0" smtClean="0"/>
              <a:t> 2016</a:t>
            </a:r>
            <a:r>
              <a:rPr lang="zh-CN" altLang="en-US" baseline="0" dirty="0" smtClean="0"/>
              <a:t>秋</a:t>
            </a:r>
            <a:r>
              <a:rPr lang="en-US" altLang="zh-CN" baseline="0" dirty="0" smtClean="0"/>
              <a:t>-</a:t>
            </a:r>
            <a:r>
              <a:rPr lang="zh-CN" altLang="en-US" baseline="0" dirty="0" smtClean="0"/>
              <a:t>高等计算机图形学</a:t>
            </a:r>
            <a:r>
              <a:rPr lang="en-US" altLang="zh-CN" baseline="0" dirty="0" smtClean="0"/>
              <a:t>-</a:t>
            </a:r>
            <a:r>
              <a:rPr lang="zh-CN" altLang="en-US" baseline="0" dirty="0" smtClean="0"/>
              <a:t>罗雨屏 </a:t>
            </a:r>
            <a:endParaRPr lang="en-US" altLang="zh-CN" baseline="0" dirty="0" smtClean="0"/>
          </a:p>
          <a:p>
            <a:pPr marL="171450" indent="-171450">
              <a:buFontTx/>
              <a:buChar char="-"/>
            </a:pPr>
            <a:r>
              <a:rPr lang="en-US" altLang="zh-CN" baseline="0" dirty="0" smtClean="0"/>
              <a:t>https://github.com/roosephu/amcmcppm/tree/master/water-caustic/models</a:t>
            </a:r>
          </a:p>
          <a:p>
            <a:pPr marL="171450" indent="-171450">
              <a:buFontTx/>
              <a:buChar char="-"/>
            </a:pPr>
            <a:r>
              <a:rPr lang="en-US" altLang="zh-CN" dirty="0" smtClean="0"/>
              <a:t>http://www.ci.i.u-tokyo.ac.jp/~hachisuka/amcmcppm.pdf</a:t>
            </a:r>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17</a:t>
            </a:fld>
            <a:endParaRPr lang="zh-CN" altLang="en-US"/>
          </a:p>
        </p:txBody>
      </p:sp>
    </p:spTree>
    <p:extLst>
      <p:ext uri="{BB962C8B-B14F-4D97-AF65-F5344CB8AC3E}">
        <p14:creationId xmlns:p14="http://schemas.microsoft.com/office/powerpoint/2010/main" val="3254437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算法主函数：给定一条“光线”，求这条光线“携带”的颜色</a:t>
            </a:r>
            <a:r>
              <a:rPr lang="zh-CN" altLang="en-US" dirty="0" smtClean="0"/>
              <a:t>。</a:t>
            </a:r>
            <a:endParaRPr lang="en-US" altLang="zh-CN" dirty="0" smtClean="0"/>
          </a:p>
          <a:p>
            <a:endParaRPr lang="en-US" altLang="zh-CN" dirty="0" smtClean="0"/>
          </a:p>
          <a:p>
            <a:r>
              <a:rPr lang="zh-CN" altLang="en-US" dirty="0" smtClean="0"/>
              <a:t>变种</a:t>
            </a:r>
            <a:r>
              <a:rPr lang="en-US" altLang="zh-CN" dirty="0" smtClean="0"/>
              <a:t>1: Path Tracing</a:t>
            </a:r>
          </a:p>
        </p:txBody>
      </p:sp>
      <p:sp>
        <p:nvSpPr>
          <p:cNvPr id="4" name="灯片编号占位符 3"/>
          <p:cNvSpPr>
            <a:spLocks noGrp="1"/>
          </p:cNvSpPr>
          <p:nvPr>
            <p:ph type="sldNum" sz="quarter" idx="10"/>
          </p:nvPr>
        </p:nvSpPr>
        <p:spPr/>
        <p:txBody>
          <a:bodyPr/>
          <a:lstStyle/>
          <a:p>
            <a:fld id="{5A0C6D0D-E51B-4BE5-990B-CEAC2FCCE1DC}" type="slidenum">
              <a:rPr lang="zh-CN" altLang="en-US" smtClean="0"/>
              <a:t>18</a:t>
            </a:fld>
            <a:endParaRPr lang="zh-CN" altLang="en-US"/>
          </a:p>
        </p:txBody>
      </p:sp>
    </p:spTree>
    <p:extLst>
      <p:ext uri="{BB962C8B-B14F-4D97-AF65-F5344CB8AC3E}">
        <p14:creationId xmlns:p14="http://schemas.microsoft.com/office/powerpoint/2010/main" val="4119585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Ref:</a:t>
            </a:r>
            <a:r>
              <a:rPr kumimoji="1" lang="en-US" altLang="zh-CN" baseline="0" dirty="0" smtClean="0"/>
              <a:t> </a:t>
            </a:r>
            <a:r>
              <a:rPr kumimoji="1" lang="zh-CN" altLang="en-US" dirty="0" smtClean="0"/>
              <a:t>胡老师课件</a:t>
            </a:r>
            <a:endParaRPr kumimoji="1" lang="en-US" altLang="zh-CN" dirty="0" smtClean="0"/>
          </a:p>
          <a:p>
            <a:r>
              <a:rPr kumimoji="1" lang="en-US" altLang="zh-CN" dirty="0" smtClean="0"/>
              <a:t>https://</a:t>
            </a:r>
            <a:r>
              <a:rPr kumimoji="1" lang="en-US" altLang="zh-CN" dirty="0" err="1" smtClean="0"/>
              <a:t>en.wikipedia.org</a:t>
            </a:r>
            <a:r>
              <a:rPr kumimoji="1" lang="en-US" altLang="zh-CN" dirty="0" smtClean="0"/>
              <a:t>/wiki/</a:t>
            </a:r>
            <a:r>
              <a:rPr kumimoji="1" lang="en-US" altLang="zh-CN" dirty="0" err="1" smtClean="0"/>
              <a:t>Distributed_ray_tracing</a:t>
            </a:r>
            <a:endParaRPr kumimoji="1" lang="en-US" altLang="zh-CN" dirty="0" smtClean="0"/>
          </a:p>
          <a:p>
            <a:r>
              <a:rPr kumimoji="1" lang="en-US" altLang="zh-CN" dirty="0" smtClean="0"/>
              <a:t>https://</a:t>
            </a:r>
            <a:r>
              <a:rPr kumimoji="1" lang="en-US" altLang="zh-CN" dirty="0" err="1" smtClean="0"/>
              <a:t>en.wikipedia.org</a:t>
            </a:r>
            <a:r>
              <a:rPr kumimoji="1" lang="en-US" altLang="zh-CN" dirty="0" smtClean="0"/>
              <a:t>/wiki/</a:t>
            </a:r>
            <a:r>
              <a:rPr kumimoji="1" lang="en-US" altLang="zh-CN" dirty="0" err="1" smtClean="0"/>
              <a:t>Photon_mapping</a:t>
            </a:r>
            <a:endParaRPr kumimoji="1" lang="en-US" altLang="zh-CN" dirty="0" smtClean="0"/>
          </a:p>
          <a:p>
            <a:r>
              <a:rPr kumimoji="1" lang="zh-CN" altLang="en-US" dirty="0" smtClean="0"/>
              <a:t>要求：实现对应光线跟踪必须有对应效果</a:t>
            </a:r>
            <a:endParaRPr kumimoji="1" lang="en-US" altLang="zh-CN" dirty="0" smtClean="0"/>
          </a:p>
          <a:p>
            <a:r>
              <a:rPr kumimoji="1" lang="zh-CN" altLang="en-US" dirty="0" smtClean="0"/>
              <a:t>建议过程中选用</a:t>
            </a:r>
            <a:r>
              <a:rPr kumimoji="1" lang="en-US" altLang="zh-CN" dirty="0" smtClean="0"/>
              <a:t>Distributed</a:t>
            </a:r>
            <a:r>
              <a:rPr kumimoji="1" lang="zh-CN" altLang="en-US" dirty="0" smtClean="0"/>
              <a:t> </a:t>
            </a:r>
            <a:r>
              <a:rPr kumimoji="1" lang="en-US" altLang="zh-CN" dirty="0" smtClean="0"/>
              <a:t>RT</a:t>
            </a:r>
            <a:r>
              <a:rPr kumimoji="1" lang="zh-CN" altLang="en-US" dirty="0" smtClean="0"/>
              <a:t>的同学，在报告中附上自己选用的函数和参数</a:t>
            </a:r>
            <a:endParaRPr kumimoji="1" lang="zh-CN" altLang="en-US" dirty="0"/>
          </a:p>
        </p:txBody>
      </p:sp>
      <p:sp>
        <p:nvSpPr>
          <p:cNvPr id="4" name="幻灯片编号占位符 3"/>
          <p:cNvSpPr>
            <a:spLocks noGrp="1"/>
          </p:cNvSpPr>
          <p:nvPr>
            <p:ph type="sldNum" sz="quarter" idx="10"/>
          </p:nvPr>
        </p:nvSpPr>
        <p:spPr/>
        <p:txBody>
          <a:bodyPr/>
          <a:lstStyle/>
          <a:p>
            <a:fld id="{5A0C6D0D-E51B-4BE5-990B-CEAC2FCCE1DC}" type="slidenum">
              <a:rPr lang="zh-CN" altLang="en-US" smtClean="0"/>
              <a:t>19</a:t>
            </a:fld>
            <a:endParaRPr lang="zh-CN" altLang="en-US"/>
          </a:p>
        </p:txBody>
      </p:sp>
    </p:spTree>
    <p:extLst>
      <p:ext uri="{BB962C8B-B14F-4D97-AF65-F5344CB8AC3E}">
        <p14:creationId xmlns:p14="http://schemas.microsoft.com/office/powerpoint/2010/main" val="83902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右上：</a:t>
            </a:r>
            <a:r>
              <a:rPr lang="en-US" altLang="zh-CN" dirty="0" smtClean="0"/>
              <a:t>2016</a:t>
            </a:r>
            <a:r>
              <a:rPr lang="zh-CN" altLang="en-US" dirty="0" smtClean="0"/>
              <a:t>秋姚班左世良，基本光线跟踪</a:t>
            </a:r>
            <a:endParaRPr lang="en-US" altLang="zh-CN" dirty="0" smtClean="0"/>
          </a:p>
          <a:p>
            <a:r>
              <a:rPr lang="zh-CN" altLang="en-US" dirty="0" smtClean="0"/>
              <a:t>右下：</a:t>
            </a:r>
            <a:r>
              <a:rPr lang="en-US" altLang="zh-CN" dirty="0" smtClean="0"/>
              <a:t>2016</a:t>
            </a:r>
            <a:r>
              <a:rPr lang="zh-CN" altLang="en-US" dirty="0" smtClean="0"/>
              <a:t>秋姚班何奇正，路径</a:t>
            </a:r>
            <a:r>
              <a:rPr lang="zh-CN" altLang="en-US" dirty="0" smtClean="0"/>
              <a:t>追踪</a:t>
            </a:r>
            <a:endParaRPr lang="en-US" altLang="zh-CN" dirty="0" smtClean="0"/>
          </a:p>
          <a:p>
            <a:endParaRPr lang="en-US" altLang="zh-CN" dirty="0" smtClean="0"/>
          </a:p>
          <a:p>
            <a:r>
              <a:rPr lang="zh-CN" altLang="en-US" dirty="0" smtClean="0"/>
              <a:t>有很多基本的对象需要定义：</a:t>
            </a:r>
            <a:r>
              <a:rPr lang="en-US" altLang="zh-CN" dirty="0" smtClean="0"/>
              <a:t>Ray,</a:t>
            </a:r>
            <a:r>
              <a:rPr lang="en-US" altLang="zh-CN" baseline="0" dirty="0" smtClean="0"/>
              <a:t> Object</a:t>
            </a:r>
            <a:r>
              <a:rPr lang="zh-CN" altLang="en-US" baseline="0" dirty="0" smtClean="0"/>
              <a:t>，</a:t>
            </a:r>
            <a:r>
              <a:rPr lang="en-US" altLang="zh-CN" baseline="0" dirty="0" smtClean="0"/>
              <a:t>Photon</a:t>
            </a:r>
            <a:r>
              <a:rPr lang="zh-CN" altLang="en-US" baseline="0" dirty="0" smtClean="0"/>
              <a:t>等</a:t>
            </a:r>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20</a:t>
            </a:fld>
            <a:endParaRPr lang="zh-CN" altLang="en-US"/>
          </a:p>
        </p:txBody>
      </p:sp>
    </p:spTree>
    <p:extLst>
      <p:ext uri="{BB962C8B-B14F-4D97-AF65-F5344CB8AC3E}">
        <p14:creationId xmlns:p14="http://schemas.microsoft.com/office/powerpoint/2010/main" val="137174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这里介绍的是</a:t>
            </a:r>
            <a:r>
              <a:rPr lang="en-US" altLang="zh-CN" dirty="0" smtClean="0"/>
              <a:t>Perspective/</a:t>
            </a:r>
            <a:r>
              <a:rPr lang="en-US" altLang="zh-CN" dirty="0" err="1" smtClean="0"/>
              <a:t>PinHole</a:t>
            </a:r>
            <a:r>
              <a:rPr lang="zh-CN" altLang="en-US" dirty="0" smtClean="0"/>
              <a:t> </a:t>
            </a:r>
            <a:r>
              <a:rPr lang="en-US" altLang="zh-CN" dirty="0" smtClean="0"/>
              <a:t>Camera</a:t>
            </a:r>
            <a:r>
              <a:rPr lang="zh-CN" altLang="en-US" dirty="0" smtClean="0"/>
              <a:t> </a:t>
            </a:r>
            <a:r>
              <a:rPr lang="en-US" altLang="zh-CN" dirty="0" smtClean="0"/>
              <a:t>Model</a:t>
            </a:r>
            <a:r>
              <a:rPr lang="zh-CN" altLang="en-US" dirty="0" smtClean="0"/>
              <a:t> </a:t>
            </a:r>
            <a:r>
              <a:rPr lang="en-US" altLang="zh-CN" dirty="0" smtClean="0"/>
              <a:t>(\gamma</a:t>
            </a:r>
            <a:r>
              <a:rPr lang="en-US" altLang="zh-CN" baseline="0" dirty="0" smtClean="0"/>
              <a:t> = 0</a:t>
            </a:r>
            <a:r>
              <a:rPr lang="en-US" altLang="zh-CN" dirty="0" smtClean="0"/>
              <a:t>)</a:t>
            </a:r>
          </a:p>
          <a:p>
            <a:r>
              <a:rPr lang="zh-CN" altLang="en-US" dirty="0" smtClean="0"/>
              <a:t>大家可以尝试一下使用其他类型的相机模型来试试：</a:t>
            </a:r>
            <a:endParaRPr lang="en-US" altLang="zh-CN" dirty="0" smtClean="0"/>
          </a:p>
          <a:p>
            <a:r>
              <a:rPr lang="zh-CN" altLang="en-US" dirty="0" smtClean="0"/>
              <a:t>鱼眼：</a:t>
            </a:r>
            <a:r>
              <a:rPr lang="en-US" altLang="zh-CN" dirty="0" smtClean="0"/>
              <a:t>https://</a:t>
            </a:r>
            <a:r>
              <a:rPr lang="en-US" altLang="zh-CN" dirty="0" err="1" smtClean="0"/>
              <a:t>docs.opencv.org</a:t>
            </a:r>
            <a:r>
              <a:rPr lang="en-US" altLang="zh-CN" dirty="0" smtClean="0"/>
              <a:t>/master/</a:t>
            </a:r>
            <a:r>
              <a:rPr lang="en-US" altLang="zh-CN" dirty="0" err="1" smtClean="0"/>
              <a:t>db</a:t>
            </a:r>
            <a:r>
              <a:rPr lang="en-US" altLang="zh-CN" dirty="0" smtClean="0"/>
              <a:t>/d58/group__calib3d__fisheye.html</a:t>
            </a:r>
          </a:p>
        </p:txBody>
      </p:sp>
      <p:sp>
        <p:nvSpPr>
          <p:cNvPr id="4" name="灯片编号占位符 3"/>
          <p:cNvSpPr>
            <a:spLocks noGrp="1"/>
          </p:cNvSpPr>
          <p:nvPr>
            <p:ph type="sldNum" sz="quarter" idx="10"/>
          </p:nvPr>
        </p:nvSpPr>
        <p:spPr/>
        <p:txBody>
          <a:bodyPr/>
          <a:lstStyle/>
          <a:p>
            <a:fld id="{5A0C6D0D-E51B-4BE5-990B-CEAC2FCCE1DC}" type="slidenum">
              <a:rPr lang="zh-CN" altLang="en-US" smtClean="0"/>
              <a:t>22</a:t>
            </a:fld>
            <a:endParaRPr lang="zh-CN" altLang="en-US"/>
          </a:p>
        </p:txBody>
      </p:sp>
    </p:spTree>
    <p:extLst>
      <p:ext uri="{BB962C8B-B14F-4D97-AF65-F5344CB8AC3E}">
        <p14:creationId xmlns:p14="http://schemas.microsoft.com/office/powerpoint/2010/main" val="204045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光线与一般平面</a:t>
            </a:r>
            <a:r>
              <a:rPr lang="en-US" altLang="zh-CN" dirty="0" smtClean="0"/>
              <a:t>/</a:t>
            </a:r>
            <a:r>
              <a:rPr lang="zh-CN" altLang="en-US" dirty="0" smtClean="0"/>
              <a:t>球面的求交胡老师已经在课上讲过，参考 课件</a:t>
            </a:r>
            <a:r>
              <a:rPr lang="en-US" altLang="zh-CN" dirty="0" smtClean="0"/>
              <a:t>-</a:t>
            </a:r>
            <a:r>
              <a:rPr lang="zh-CN" altLang="en-US" dirty="0" smtClean="0"/>
              <a:t>光线跟踪</a:t>
            </a:r>
            <a:endParaRPr lang="en-US" altLang="zh-CN" dirty="0" smtClean="0"/>
          </a:p>
          <a:p>
            <a:r>
              <a:rPr lang="zh-CN" altLang="en-US" dirty="0" smtClean="0"/>
              <a:t>反射、折射公式参考 课件</a:t>
            </a:r>
            <a:r>
              <a:rPr lang="en-US" altLang="zh-CN" dirty="0" smtClean="0"/>
              <a:t>-</a:t>
            </a:r>
            <a:r>
              <a:rPr lang="zh-CN" altLang="en-US" dirty="0" smtClean="0"/>
              <a:t>光线跟踪</a:t>
            </a:r>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23</a:t>
            </a:fld>
            <a:endParaRPr lang="zh-CN" altLang="en-US"/>
          </a:p>
        </p:txBody>
      </p:sp>
    </p:spTree>
    <p:extLst>
      <p:ext uri="{BB962C8B-B14F-4D97-AF65-F5344CB8AC3E}">
        <p14:creationId xmlns:p14="http://schemas.microsoft.com/office/powerpoint/2010/main" val="3723878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5A0C6D0D-E51B-4BE5-990B-CEAC2FCCE1DC}" type="slidenum">
              <a:rPr lang="zh-CN" altLang="en-US" smtClean="0"/>
              <a:t>24</a:t>
            </a:fld>
            <a:endParaRPr lang="zh-CN" altLang="en-US"/>
          </a:p>
        </p:txBody>
      </p:sp>
    </p:spTree>
    <p:extLst>
      <p:ext uri="{BB962C8B-B14F-4D97-AF65-F5344CB8AC3E}">
        <p14:creationId xmlns:p14="http://schemas.microsoft.com/office/powerpoint/2010/main" val="1640554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2</a:t>
            </a:fld>
            <a:endParaRPr lang="zh-CN" altLang="en-US"/>
          </a:p>
        </p:txBody>
      </p:sp>
    </p:spTree>
    <p:extLst>
      <p:ext uri="{BB962C8B-B14F-4D97-AF65-F5344CB8AC3E}">
        <p14:creationId xmlns:p14="http://schemas.microsoft.com/office/powerpoint/2010/main" val="2217013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迭进坑的话，允许暴力撒初值，当然时间代价也会更高</a:t>
            </a:r>
            <a:r>
              <a:rPr kumimoji="1" lang="zh-CN" altLang="en-US" dirty="0" smtClean="0">
                <a:sym typeface="Wingdings"/>
              </a:rPr>
              <a:t></a:t>
            </a:r>
            <a:endParaRPr kumimoji="1" lang="en-US" altLang="zh-CN" dirty="0" smtClean="0">
              <a:sym typeface="Wingdings"/>
            </a:endParaRPr>
          </a:p>
          <a:p>
            <a:endParaRPr kumimoji="1" lang="en-US" altLang="zh-CN" dirty="0" smtClean="0">
              <a:sym typeface="Wingdings"/>
            </a:endParaRPr>
          </a:p>
          <a:p>
            <a:r>
              <a:rPr kumimoji="1" lang="zh-CN" altLang="en-US" dirty="0" smtClean="0">
                <a:sym typeface="Wingdings"/>
              </a:rPr>
              <a:t>矩阵求逆可以直接手写，也可以使用</a:t>
            </a:r>
            <a:r>
              <a:rPr kumimoji="1" lang="en-US" altLang="zh-CN" dirty="0" smtClean="0">
                <a:sym typeface="Wingdings"/>
              </a:rPr>
              <a:t>Eigen</a:t>
            </a:r>
            <a:r>
              <a:rPr kumimoji="1" lang="zh-CN" altLang="en-US" dirty="0" smtClean="0">
                <a:sym typeface="Wingdings"/>
              </a:rPr>
              <a:t>等库，</a:t>
            </a:r>
            <a:r>
              <a:rPr kumimoji="1" lang="en-US" altLang="zh-CN" dirty="0" smtClean="0">
                <a:sym typeface="Wingdings"/>
              </a:rPr>
              <a:t>Eigen::Matrix3d</a:t>
            </a:r>
            <a:r>
              <a:rPr kumimoji="1" lang="en-US" altLang="zh-CN" baseline="0" dirty="0" smtClean="0">
                <a:sym typeface="Wingdings"/>
              </a:rPr>
              <a:t> m; </a:t>
            </a:r>
            <a:r>
              <a:rPr kumimoji="1" lang="en-US" altLang="zh-CN" baseline="0" dirty="0" err="1" smtClean="0">
                <a:sym typeface="Wingdings"/>
              </a:rPr>
              <a:t>m.inverse</a:t>
            </a:r>
            <a:r>
              <a:rPr kumimoji="1" lang="en-US" altLang="zh-CN" baseline="0" dirty="0" smtClean="0">
                <a:sym typeface="Wingdings"/>
              </a:rPr>
              <a:t>();</a:t>
            </a:r>
            <a:endParaRPr kumimoji="1" lang="en-US" altLang="zh-CN" dirty="0" smtClean="0"/>
          </a:p>
        </p:txBody>
      </p:sp>
      <p:sp>
        <p:nvSpPr>
          <p:cNvPr id="4" name="幻灯片编号占位符 3"/>
          <p:cNvSpPr>
            <a:spLocks noGrp="1"/>
          </p:cNvSpPr>
          <p:nvPr>
            <p:ph type="sldNum" sz="quarter" idx="10"/>
          </p:nvPr>
        </p:nvSpPr>
        <p:spPr/>
        <p:txBody>
          <a:bodyPr/>
          <a:lstStyle/>
          <a:p>
            <a:fld id="{5A0C6D0D-E51B-4BE5-990B-CEAC2FCCE1DC}" type="slidenum">
              <a:rPr lang="zh-CN" altLang="en-US" smtClean="0"/>
              <a:t>26</a:t>
            </a:fld>
            <a:endParaRPr lang="zh-CN" altLang="en-US"/>
          </a:p>
        </p:txBody>
      </p:sp>
    </p:spTree>
    <p:extLst>
      <p:ext uri="{BB962C8B-B14F-4D97-AF65-F5344CB8AC3E}">
        <p14:creationId xmlns:p14="http://schemas.microsoft.com/office/powerpoint/2010/main" val="1182649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如果</a:t>
            </a:r>
            <a:r>
              <a:rPr lang="zh-CN" altLang="en-US" dirty="0" smtClean="0"/>
              <a:t>实现光子映射</a:t>
            </a:r>
            <a:r>
              <a:rPr lang="zh-CN" altLang="en-US" dirty="0" smtClean="0"/>
              <a:t>，一般必须使用</a:t>
            </a:r>
            <a:r>
              <a:rPr lang="en-US" altLang="zh-CN" dirty="0" smtClean="0"/>
              <a:t>KD-Tree</a:t>
            </a:r>
            <a:r>
              <a:rPr lang="zh-CN" altLang="en-US" dirty="0" smtClean="0"/>
              <a:t>对光子进行组织和快速读取。</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31</a:t>
            </a:fld>
            <a:endParaRPr lang="zh-CN" altLang="en-US"/>
          </a:p>
        </p:txBody>
      </p:sp>
    </p:spTree>
    <p:extLst>
      <p:ext uri="{BB962C8B-B14F-4D97-AF65-F5344CB8AC3E}">
        <p14:creationId xmlns:p14="http://schemas.microsoft.com/office/powerpoint/2010/main" val="1746956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时间主要影响自己调试程序的便利性和出高质量结果（比如做高精准度</a:t>
            </a:r>
            <a:r>
              <a:rPr lang="en-US" altLang="zh-CN" dirty="0" smtClean="0"/>
              <a:t>PPM</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32</a:t>
            </a:fld>
            <a:endParaRPr lang="zh-CN" altLang="en-US"/>
          </a:p>
        </p:txBody>
      </p:sp>
    </p:spTree>
    <p:extLst>
      <p:ext uri="{BB962C8B-B14F-4D97-AF65-F5344CB8AC3E}">
        <p14:creationId xmlns:p14="http://schemas.microsoft.com/office/powerpoint/2010/main" val="2837221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可以尝试在图像上根据</a:t>
            </a:r>
            <a:r>
              <a:rPr kumimoji="1" lang="en-US" altLang="zh-CN" dirty="0" smtClean="0"/>
              <a:t>Depth</a:t>
            </a:r>
            <a:r>
              <a:rPr kumimoji="1" lang="zh-CN" altLang="en-US" dirty="0" smtClean="0"/>
              <a:t>魔性地加</a:t>
            </a:r>
            <a:r>
              <a:rPr kumimoji="1" lang="en-US" altLang="zh-CN" dirty="0" smtClean="0"/>
              <a:t>Gaussian</a:t>
            </a:r>
            <a:r>
              <a:rPr kumimoji="1" lang="zh-CN" altLang="en-US" dirty="0" smtClean="0"/>
              <a:t> </a:t>
            </a:r>
            <a:r>
              <a:rPr kumimoji="1" lang="en-US" altLang="zh-CN" dirty="0" smtClean="0"/>
              <a:t>Blur</a:t>
            </a:r>
            <a:r>
              <a:rPr kumimoji="1" lang="zh-CN" altLang="en-US" dirty="0" smtClean="0"/>
              <a:t>，建议</a:t>
            </a:r>
            <a:r>
              <a:rPr kumimoji="1" lang="en-US" altLang="zh-CN" dirty="0" smtClean="0"/>
              <a:t>Distributed</a:t>
            </a:r>
            <a:r>
              <a:rPr kumimoji="1" lang="zh-CN" altLang="en-US" dirty="0" smtClean="0"/>
              <a:t> </a:t>
            </a:r>
            <a:r>
              <a:rPr kumimoji="1" lang="en-US" altLang="zh-CN" dirty="0" smtClean="0"/>
              <a:t>RT</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5A0C6D0D-E51B-4BE5-990B-CEAC2FCCE1DC}" type="slidenum">
              <a:rPr lang="zh-CN" altLang="en-US" smtClean="0"/>
              <a:t>33</a:t>
            </a:fld>
            <a:endParaRPr lang="zh-CN" altLang="en-US"/>
          </a:p>
        </p:txBody>
      </p:sp>
    </p:spTree>
    <p:extLst>
      <p:ext uri="{BB962C8B-B14F-4D97-AF65-F5344CB8AC3E}">
        <p14:creationId xmlns:p14="http://schemas.microsoft.com/office/powerpoint/2010/main" val="1275701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A0C6D0D-E51B-4BE5-990B-CEAC2FCCE1DC}" type="slidenum">
              <a:rPr lang="zh-CN" altLang="en-US" smtClean="0"/>
              <a:t>34</a:t>
            </a:fld>
            <a:endParaRPr lang="zh-CN" altLang="en-US"/>
          </a:p>
        </p:txBody>
      </p:sp>
    </p:spTree>
    <p:extLst>
      <p:ext uri="{BB962C8B-B14F-4D97-AF65-F5344CB8AC3E}">
        <p14:creationId xmlns:p14="http://schemas.microsoft.com/office/powerpoint/2010/main" val="184791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35</a:t>
            </a:fld>
            <a:endParaRPr lang="zh-CN" altLang="en-US"/>
          </a:p>
        </p:txBody>
      </p:sp>
    </p:spTree>
    <p:extLst>
      <p:ext uri="{BB962C8B-B14F-4D97-AF65-F5344CB8AC3E}">
        <p14:creationId xmlns:p14="http://schemas.microsoft.com/office/powerpoint/2010/main" val="1593203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https://en.wikipedia.org/wiki/Volumetric_lighting</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36</a:t>
            </a:fld>
            <a:endParaRPr lang="zh-CN" altLang="en-US"/>
          </a:p>
        </p:txBody>
      </p:sp>
    </p:spTree>
    <p:extLst>
      <p:ext uri="{BB962C8B-B14F-4D97-AF65-F5344CB8AC3E}">
        <p14:creationId xmlns:p14="http://schemas.microsoft.com/office/powerpoint/2010/main" val="3396894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A0C6D0D-E51B-4BE5-990B-CEAC2FCCE1DC}" type="slidenum">
              <a:rPr lang="zh-CN" altLang="en-US" smtClean="0"/>
              <a:t>37</a:t>
            </a:fld>
            <a:endParaRPr lang="zh-CN" altLang="en-US"/>
          </a:p>
        </p:txBody>
      </p:sp>
    </p:spTree>
    <p:extLst>
      <p:ext uri="{BB962C8B-B14F-4D97-AF65-F5344CB8AC3E}">
        <p14:creationId xmlns:p14="http://schemas.microsoft.com/office/powerpoint/2010/main" val="1980762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今年的这一次习题课上在参数曲面之前，所以先简要补充一下参数曲面</a:t>
            </a:r>
            <a:r>
              <a:rPr kumimoji="1" lang="en-US" altLang="zh-CN" dirty="0" smtClean="0"/>
              <a:t>/</a:t>
            </a:r>
            <a:r>
              <a:rPr kumimoji="1" lang="zh-CN" altLang="en-US" dirty="0" smtClean="0"/>
              <a:t>曲线的背景知识。你们之后两次课会上到这些，所以一定要认真听讲！</a:t>
            </a:r>
            <a:endParaRPr kumimoji="1" lang="en-US" altLang="zh-CN" dirty="0" smtClean="0"/>
          </a:p>
          <a:p>
            <a:r>
              <a:rPr kumimoji="1" lang="zh-CN" altLang="en-US" dirty="0" smtClean="0"/>
              <a:t>参数曲面是常用的曲面绘制工具，例如</a:t>
            </a:r>
            <a:r>
              <a:rPr kumimoji="1" lang="en-US" altLang="zh-CN" dirty="0" smtClean="0"/>
              <a:t>CAD</a:t>
            </a:r>
            <a:r>
              <a:rPr kumimoji="1" lang="zh-CN" altLang="en-US" dirty="0" smtClean="0"/>
              <a:t>造型，</a:t>
            </a:r>
            <a:r>
              <a:rPr kumimoji="1" lang="en-US" altLang="zh-CN" dirty="0" smtClean="0"/>
              <a:t>windows/office</a:t>
            </a:r>
            <a:r>
              <a:rPr kumimoji="1" lang="zh-CN" altLang="en-US" dirty="0" smtClean="0"/>
              <a:t>中的曲线工具。</a:t>
            </a:r>
            <a:endParaRPr kumimoji="1" lang="en-US" altLang="zh-CN" dirty="0" smtClean="0"/>
          </a:p>
          <a:p>
            <a:r>
              <a:rPr kumimoji="1" lang="zh-CN" altLang="en-US" dirty="0" smtClean="0"/>
              <a:t>在</a:t>
            </a:r>
            <a:r>
              <a:rPr kumimoji="1" lang="en-US" altLang="zh-CN" dirty="0" smtClean="0"/>
              <a:t>UI</a:t>
            </a:r>
            <a:r>
              <a:rPr kumimoji="1" lang="zh-CN" altLang="en-US" dirty="0" smtClean="0"/>
              <a:t>中，用户通常是通过点几个点</a:t>
            </a:r>
            <a:r>
              <a:rPr kumimoji="1" lang="en-US" altLang="zh-CN" dirty="0" smtClean="0"/>
              <a:t>(</a:t>
            </a:r>
            <a:r>
              <a:rPr kumimoji="1" lang="zh-CN" altLang="en-US" dirty="0" smtClean="0"/>
              <a:t>控制点</a:t>
            </a:r>
            <a:r>
              <a:rPr kumimoji="1" lang="en-US" altLang="zh-CN" dirty="0" smtClean="0"/>
              <a:t>)</a:t>
            </a:r>
            <a:r>
              <a:rPr kumimoji="1" lang="zh-CN" altLang="en-US" dirty="0" smtClean="0"/>
              <a:t>并拖动，实现曲线的设计。</a:t>
            </a:r>
            <a:endParaRPr kumimoji="1" lang="en-US" altLang="zh-CN" dirty="0" smtClean="0"/>
          </a:p>
          <a:p>
            <a:r>
              <a:rPr kumimoji="1" lang="zh-CN" altLang="en-US" dirty="0" smtClean="0"/>
              <a:t>自变量一般含有</a:t>
            </a:r>
            <a:r>
              <a:rPr kumimoji="1" lang="en-US" altLang="zh-CN" dirty="0" smtClean="0"/>
              <a:t>1</a:t>
            </a:r>
            <a:r>
              <a:rPr kumimoji="1" lang="zh-CN" altLang="en-US" dirty="0" smtClean="0"/>
              <a:t>个</a:t>
            </a:r>
            <a:r>
              <a:rPr kumimoji="1" lang="en-US" altLang="zh-CN" dirty="0" smtClean="0"/>
              <a:t>(</a:t>
            </a:r>
            <a:r>
              <a:rPr kumimoji="1" lang="zh-CN" altLang="en-US" dirty="0" smtClean="0"/>
              <a:t>曲线</a:t>
            </a:r>
            <a:r>
              <a:rPr kumimoji="1" lang="en-US" altLang="zh-CN" dirty="0" smtClean="0"/>
              <a:t>)</a:t>
            </a:r>
            <a:r>
              <a:rPr kumimoji="1" lang="zh-CN" altLang="en-US" dirty="0" smtClean="0"/>
              <a:t>或者</a:t>
            </a:r>
            <a:r>
              <a:rPr kumimoji="1" lang="en-US" altLang="zh-CN" dirty="0" smtClean="0"/>
              <a:t>2</a:t>
            </a:r>
            <a:r>
              <a:rPr kumimoji="1" lang="zh-CN" altLang="en-US" dirty="0" smtClean="0"/>
              <a:t>个</a:t>
            </a:r>
            <a:r>
              <a:rPr kumimoji="1" lang="en-US" altLang="zh-CN" dirty="0" smtClean="0"/>
              <a:t>(</a:t>
            </a:r>
            <a:r>
              <a:rPr kumimoji="1" lang="zh-CN" altLang="en-US" dirty="0" smtClean="0"/>
              <a:t>曲面</a:t>
            </a:r>
            <a:r>
              <a:rPr kumimoji="1" lang="en-US" altLang="zh-CN" dirty="0" smtClean="0"/>
              <a:t>)</a:t>
            </a:r>
            <a:r>
              <a:rPr kumimoji="1" lang="zh-CN" altLang="en-US" dirty="0" smtClean="0"/>
              <a:t>，自变量的不同取值组合的集合，便得到了这样的一个曲线</a:t>
            </a:r>
            <a:r>
              <a:rPr kumimoji="1" lang="en-US" altLang="zh-CN" dirty="0" smtClean="0"/>
              <a:t>/</a:t>
            </a:r>
            <a:r>
              <a:rPr kumimoji="1" lang="zh-CN" altLang="en-US" dirty="0" smtClean="0"/>
              <a:t>曲面。</a:t>
            </a:r>
            <a:endParaRPr kumimoji="1" lang="en-US" altLang="zh-CN" dirty="0" smtClean="0"/>
          </a:p>
          <a:p>
            <a:endParaRPr kumimoji="1" lang="en-US" altLang="zh-CN" dirty="0" smtClean="0"/>
          </a:p>
          <a:p>
            <a:r>
              <a:rPr kumimoji="1" lang="zh-CN" altLang="en-US" dirty="0" smtClean="0"/>
              <a:t>常见的曲线曲面有</a:t>
            </a:r>
            <a:r>
              <a:rPr kumimoji="1" lang="en-US" altLang="zh-CN" dirty="0" smtClean="0"/>
              <a:t>Bezier</a:t>
            </a:r>
            <a:r>
              <a:rPr kumimoji="1" lang="zh-CN" altLang="en-US" dirty="0" smtClean="0"/>
              <a:t>，</a:t>
            </a:r>
            <a:r>
              <a:rPr kumimoji="1" lang="en-US" altLang="zh-CN" dirty="0" smtClean="0"/>
              <a:t>B</a:t>
            </a:r>
            <a:r>
              <a:rPr kumimoji="1" lang="zh-CN" altLang="en-US" dirty="0" smtClean="0"/>
              <a:t>样条等等，我们以</a:t>
            </a:r>
            <a:r>
              <a:rPr kumimoji="1" lang="en-US" altLang="zh-CN" dirty="0" smtClean="0"/>
              <a:t>Bezier</a:t>
            </a:r>
            <a:r>
              <a:rPr kumimoji="1" lang="zh-CN" altLang="en-US" dirty="0" smtClean="0"/>
              <a:t>曲线曲面为例进行介绍，大家在实现的时候选用其他参数曲面也是可以的。</a:t>
            </a:r>
            <a:endParaRPr kumimoji="1" lang="zh-CN" altLang="en-US" dirty="0"/>
          </a:p>
        </p:txBody>
      </p:sp>
      <p:sp>
        <p:nvSpPr>
          <p:cNvPr id="4" name="幻灯片编号占位符 3"/>
          <p:cNvSpPr>
            <a:spLocks noGrp="1"/>
          </p:cNvSpPr>
          <p:nvPr>
            <p:ph type="sldNum" sz="quarter" idx="10"/>
          </p:nvPr>
        </p:nvSpPr>
        <p:spPr/>
        <p:txBody>
          <a:bodyPr/>
          <a:lstStyle/>
          <a:p>
            <a:fld id="{5A0C6D0D-E51B-4BE5-990B-CEAC2FCCE1DC}" type="slidenum">
              <a:rPr lang="zh-CN" altLang="en-US" smtClean="0"/>
              <a:t>6</a:t>
            </a:fld>
            <a:endParaRPr lang="zh-CN" altLang="en-US"/>
          </a:p>
        </p:txBody>
      </p:sp>
    </p:spTree>
    <p:extLst>
      <p:ext uri="{BB962C8B-B14F-4D97-AF65-F5344CB8AC3E}">
        <p14:creationId xmlns:p14="http://schemas.microsoft.com/office/powerpoint/2010/main" val="139658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这一页中的</a:t>
            </a:r>
            <a:r>
              <a:rPr lang="en-US" altLang="zh-CN" dirty="0" smtClean="0"/>
              <a:t>P</a:t>
            </a:r>
            <a:r>
              <a:rPr lang="zh-CN" altLang="en-US" dirty="0" smtClean="0"/>
              <a:t>是二维的，不是三维的。用</a:t>
            </a:r>
            <a:r>
              <a:rPr lang="en-US" altLang="zh-CN" dirty="0" smtClean="0"/>
              <a:t>Bezier</a:t>
            </a:r>
            <a:r>
              <a:rPr lang="zh-CN" altLang="en-US" dirty="0" smtClean="0"/>
              <a:t>曲线去做造型，就相当于是在一张纸上画出这样一条线，然后把这张纸平个移或者转个圈。</a:t>
            </a:r>
            <a:endParaRPr lang="en-US" altLang="zh-CN" dirty="0" smtClean="0"/>
          </a:p>
          <a:p>
            <a:r>
              <a:rPr lang="zh-CN" altLang="en-US" dirty="0" smtClean="0"/>
              <a:t>所以也会构成两个自变量，一个是</a:t>
            </a:r>
            <a:r>
              <a:rPr lang="en-US" altLang="zh-CN" dirty="0" smtClean="0"/>
              <a:t>t</a:t>
            </a:r>
            <a:r>
              <a:rPr lang="zh-CN" altLang="en-US" dirty="0" smtClean="0"/>
              <a:t>代表的是参数曲线的自变量；另一个</a:t>
            </a:r>
            <a:r>
              <a:rPr lang="en-US" altLang="zh-CN" dirty="0" smtClean="0"/>
              <a:t>\theta</a:t>
            </a:r>
            <a:r>
              <a:rPr lang="zh-CN" altLang="en-US" dirty="0" smtClean="0"/>
              <a:t>便是旋转量。</a:t>
            </a:r>
            <a:endParaRPr lang="en-US" altLang="zh-CN" dirty="0" smtClean="0"/>
          </a:p>
          <a:p>
            <a:endParaRPr lang="en-US" altLang="zh-CN" dirty="0" smtClean="0"/>
          </a:p>
          <a:p>
            <a:r>
              <a:rPr lang="zh-CN" altLang="en-US" dirty="0" smtClean="0"/>
              <a:t>列出这里的导数，主要是求交会用到。</a:t>
            </a:r>
            <a:endParaRPr lang="en-US" altLang="zh-CN" dirty="0" smtClean="0"/>
          </a:p>
          <a:p>
            <a:r>
              <a:rPr lang="zh-CN" altLang="en-US" dirty="0" smtClean="0"/>
              <a:t>（看来要板书）</a:t>
            </a:r>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7</a:t>
            </a:fld>
            <a:endParaRPr lang="zh-CN" altLang="en-US"/>
          </a:p>
        </p:txBody>
      </p:sp>
    </p:spTree>
    <p:extLst>
      <p:ext uri="{BB962C8B-B14F-4D97-AF65-F5344CB8AC3E}">
        <p14:creationId xmlns:p14="http://schemas.microsoft.com/office/powerpoint/2010/main" val="2379943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另一种就是</a:t>
            </a:r>
            <a:r>
              <a:rPr kumimoji="1" lang="en-US" altLang="zh-CN" dirty="0" smtClean="0"/>
              <a:t>Bezier</a:t>
            </a:r>
            <a:r>
              <a:rPr kumimoji="1" lang="zh-CN" altLang="en-US" dirty="0" smtClean="0"/>
              <a:t>曲面了，直接通过两个自变量把曲面给画出来。</a:t>
            </a:r>
            <a:endParaRPr kumimoji="1" lang="en-US" altLang="zh-CN" dirty="0" smtClean="0"/>
          </a:p>
          <a:p>
            <a:r>
              <a:rPr kumimoji="1" lang="zh-CN" altLang="en-US" dirty="0" smtClean="0"/>
              <a:t>这里的</a:t>
            </a:r>
            <a:r>
              <a:rPr kumimoji="1" lang="en-US" altLang="zh-CN" dirty="0" smtClean="0"/>
              <a:t>P</a:t>
            </a:r>
            <a:r>
              <a:rPr kumimoji="1" lang="zh-CN" altLang="en-US" dirty="0" smtClean="0"/>
              <a:t>则是三维的</a:t>
            </a:r>
            <a:endParaRPr kumimoji="1" lang="zh-CN" altLang="en-US" dirty="0"/>
          </a:p>
        </p:txBody>
      </p:sp>
      <p:sp>
        <p:nvSpPr>
          <p:cNvPr id="4" name="幻灯片编号占位符 3"/>
          <p:cNvSpPr>
            <a:spLocks noGrp="1"/>
          </p:cNvSpPr>
          <p:nvPr>
            <p:ph type="sldNum" sz="quarter" idx="10"/>
          </p:nvPr>
        </p:nvSpPr>
        <p:spPr/>
        <p:txBody>
          <a:bodyPr/>
          <a:lstStyle/>
          <a:p>
            <a:fld id="{5A0C6D0D-E51B-4BE5-990B-CEAC2FCCE1DC}" type="slidenum">
              <a:rPr lang="zh-CN" altLang="en-US" smtClean="0"/>
              <a:t>8</a:t>
            </a:fld>
            <a:endParaRPr lang="zh-CN" altLang="en-US"/>
          </a:p>
        </p:txBody>
      </p:sp>
    </p:spTree>
    <p:extLst>
      <p:ext uri="{BB962C8B-B14F-4D97-AF65-F5344CB8AC3E}">
        <p14:creationId xmlns:p14="http://schemas.microsoft.com/office/powerpoint/2010/main" val="132527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一些展示</a:t>
            </a:r>
            <a:endParaRPr lang="en-US" altLang="zh-CN" dirty="0" smtClean="0"/>
          </a:p>
          <a:p>
            <a:r>
              <a:rPr lang="en-US" altLang="zh-CN" dirty="0" smtClean="0"/>
              <a:t>Tutorial</a:t>
            </a:r>
            <a:r>
              <a:rPr lang="en-US" altLang="zh-CN" baseline="0" dirty="0" smtClean="0"/>
              <a:t> </a:t>
            </a:r>
            <a:r>
              <a:rPr lang="en-US" altLang="zh-CN" baseline="0" dirty="0" smtClean="0"/>
              <a:t>for this cup: http://</a:t>
            </a:r>
            <a:r>
              <a:rPr lang="en-US" altLang="zh-CN" baseline="0" dirty="0" smtClean="0"/>
              <a:t>www.3dworld-wide.com/spline-modeling-</a:t>
            </a:r>
            <a:r>
              <a:rPr lang="en-US" altLang="zh-CN" baseline="0" dirty="0" err="1" smtClean="0"/>
              <a:t>glass.html</a:t>
            </a:r>
            <a:endParaRPr lang="en-US" altLang="zh-CN" dirty="0" smtClean="0"/>
          </a:p>
          <a:p>
            <a:r>
              <a:rPr lang="en-US" altLang="zh-CN" dirty="0" smtClean="0"/>
              <a:t>About this teapot: http://vis.berkeley.edu/~joshea/projects/bezier/</a:t>
            </a:r>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9</a:t>
            </a:fld>
            <a:endParaRPr lang="zh-CN" altLang="en-US"/>
          </a:p>
        </p:txBody>
      </p:sp>
    </p:spTree>
    <p:extLst>
      <p:ext uri="{BB962C8B-B14F-4D97-AF65-F5344CB8AC3E}">
        <p14:creationId xmlns:p14="http://schemas.microsoft.com/office/powerpoint/2010/main" val="29444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放大到局部，这两张分别是使用不同方法进行渲染而得到的结果。</a:t>
            </a:r>
            <a:endParaRPr kumimoji="1" lang="en-US" altLang="zh-CN" dirty="0" smtClean="0"/>
          </a:p>
          <a:p>
            <a:r>
              <a:rPr kumimoji="1" lang="zh-CN" altLang="en-US" dirty="0" smtClean="0"/>
              <a:t>左边这张：参数曲面渲染</a:t>
            </a:r>
            <a:endParaRPr kumimoji="1" lang="en-US" altLang="zh-CN" dirty="0" smtClean="0"/>
          </a:p>
          <a:p>
            <a:r>
              <a:rPr kumimoji="1" lang="zh-CN" altLang="en-US" dirty="0" smtClean="0"/>
              <a:t>右边这张：把参数曲面采样成网格，进行渲染</a:t>
            </a:r>
            <a:endParaRPr kumimoji="1" lang="en-US" altLang="zh-CN" dirty="0" smtClean="0"/>
          </a:p>
          <a:p>
            <a:r>
              <a:rPr kumimoji="1" lang="zh-CN" altLang="en-US" dirty="0" smtClean="0"/>
              <a:t>理论上来说，采样率越高，右边的结果就会越逼近左边的结果；但是和该网格对象求交的难度也会增加（判断相交面片）</a:t>
            </a:r>
            <a:endParaRPr kumimoji="1" lang="zh-CN" altLang="en-US" dirty="0"/>
          </a:p>
        </p:txBody>
      </p:sp>
      <p:sp>
        <p:nvSpPr>
          <p:cNvPr id="4" name="幻灯片编号占位符 3"/>
          <p:cNvSpPr>
            <a:spLocks noGrp="1"/>
          </p:cNvSpPr>
          <p:nvPr>
            <p:ph type="sldNum" sz="quarter" idx="10"/>
          </p:nvPr>
        </p:nvSpPr>
        <p:spPr/>
        <p:txBody>
          <a:bodyPr/>
          <a:lstStyle/>
          <a:p>
            <a:fld id="{5A0C6D0D-E51B-4BE5-990B-CEAC2FCCE1DC}" type="slidenum">
              <a:rPr lang="zh-CN" altLang="en-US" smtClean="0"/>
              <a:t>10</a:t>
            </a:fld>
            <a:endParaRPr lang="zh-CN" altLang="en-US"/>
          </a:p>
        </p:txBody>
      </p:sp>
    </p:spTree>
    <p:extLst>
      <p:ext uri="{BB962C8B-B14F-4D97-AF65-F5344CB8AC3E}">
        <p14:creationId xmlns:p14="http://schemas.microsoft.com/office/powerpoint/2010/main" val="1391036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仅供各位设计师调试的一个小程序。</a:t>
            </a:r>
            <a:endParaRPr kumimoji="1" lang="en-US" altLang="zh-CN" dirty="0" smtClean="0"/>
          </a:p>
          <a:p>
            <a:r>
              <a:rPr kumimoji="1" lang="zh-CN" altLang="en-US" dirty="0" smtClean="0"/>
              <a:t>不要求大家从</a:t>
            </a:r>
            <a:r>
              <a:rPr kumimoji="1" lang="en-US" altLang="zh-CN" dirty="0" smtClean="0"/>
              <a:t>0</a:t>
            </a:r>
            <a:r>
              <a:rPr kumimoji="1" lang="zh-CN" altLang="en-US" dirty="0" smtClean="0"/>
              <a:t>开始实现，大家可以上网去找一些造型工具，只要它能得到控制点和曲面方程而不仅仅是网格即可满足后面渲染程序的输入要求。</a:t>
            </a:r>
            <a:endParaRPr kumimoji="1" lang="zh-CN" altLang="en-US" dirty="0"/>
          </a:p>
        </p:txBody>
      </p:sp>
      <p:sp>
        <p:nvSpPr>
          <p:cNvPr id="4" name="幻灯片编号占位符 3"/>
          <p:cNvSpPr>
            <a:spLocks noGrp="1"/>
          </p:cNvSpPr>
          <p:nvPr>
            <p:ph type="sldNum" sz="quarter" idx="10"/>
          </p:nvPr>
        </p:nvSpPr>
        <p:spPr/>
        <p:txBody>
          <a:bodyPr/>
          <a:lstStyle/>
          <a:p>
            <a:fld id="{5A0C6D0D-E51B-4BE5-990B-CEAC2FCCE1DC}" type="slidenum">
              <a:rPr lang="zh-CN" altLang="en-US" smtClean="0"/>
              <a:t>11</a:t>
            </a:fld>
            <a:endParaRPr lang="zh-CN" altLang="en-US"/>
          </a:p>
        </p:txBody>
      </p:sp>
    </p:spTree>
    <p:extLst>
      <p:ext uri="{BB962C8B-B14F-4D97-AF65-F5344CB8AC3E}">
        <p14:creationId xmlns:p14="http://schemas.microsoft.com/office/powerpoint/2010/main" val="138948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http://meshlab.sourceforge.net/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A0C6D0D-E51B-4BE5-990B-CEAC2FCCE1DC}" type="slidenum">
              <a:rPr lang="zh-CN" altLang="en-US" smtClean="0"/>
              <a:t>12</a:t>
            </a:fld>
            <a:endParaRPr lang="zh-CN" altLang="en-US"/>
          </a:p>
        </p:txBody>
      </p:sp>
    </p:spTree>
    <p:extLst>
      <p:ext uri="{BB962C8B-B14F-4D97-AF65-F5344CB8AC3E}">
        <p14:creationId xmlns:p14="http://schemas.microsoft.com/office/powerpoint/2010/main" val="394078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endParaRPr lang="zh-CN" altLang="en-US" dirty="0">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D32CFB6D-A033-429C-B1EB-9D2B73F121B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7587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4EBA95B-5DAE-4441-8E74-1E9D7E8A25B5}" type="datetimeFigureOut">
              <a:rPr lang="zh-CN" altLang="en-US" smtClean="0">
                <a:solidFill>
                  <a:prstClr val="black">
                    <a:tint val="75000"/>
                  </a:prstClr>
                </a:solidFill>
              </a:rPr>
              <a:pPr/>
              <a:t>2018/3/31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32CFB6D-A033-429C-B1EB-9D2B73F121B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9490238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4EBA95B-5DAE-4441-8E74-1E9D7E8A25B5}" type="datetimeFigureOut">
              <a:rPr lang="zh-CN" altLang="en-US" smtClean="0">
                <a:solidFill>
                  <a:prstClr val="black">
                    <a:tint val="75000"/>
                  </a:prstClr>
                </a:solidFill>
              </a:rPr>
              <a:pPr/>
              <a:t>2018/3/31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32CFB6D-A033-429C-B1EB-9D2B73F121B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29586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sz="2600"/>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E4EBA95B-5DAE-4441-8E74-1E9D7E8A25B5}" type="datetimeFigureOut">
              <a:rPr lang="zh-CN" altLang="en-US" smtClean="0">
                <a:solidFill>
                  <a:prstClr val="black">
                    <a:tint val="75000"/>
                  </a:prstClr>
                </a:solidFill>
              </a:rPr>
              <a:pPr/>
              <a:t>2018/3/31</a:t>
            </a:fld>
            <a:endParaRPr lang="zh-CN" altLang="en-US" dirty="0">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D32CFB6D-A033-429C-B1EB-9D2B73F121BA}"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7" name="TextBox 6"/>
          <p:cNvSpPr txBox="1"/>
          <p:nvPr userDrawn="1"/>
        </p:nvSpPr>
        <p:spPr>
          <a:xfrm>
            <a:off x="6660233" y="6323344"/>
            <a:ext cx="2031325" cy="369332"/>
          </a:xfrm>
          <a:prstGeom prst="rect">
            <a:avLst/>
          </a:prstGeom>
          <a:noFill/>
        </p:spPr>
        <p:txBody>
          <a:bodyPr wrap="none" rtlCol="0">
            <a:spAutoFit/>
          </a:bodyPr>
          <a:lstStyle/>
          <a:p>
            <a:r>
              <a:rPr lang="zh-CN" altLang="en-US" sz="1800" b="1" dirty="0" smtClean="0">
                <a:solidFill>
                  <a:srgbClr val="1F497D"/>
                </a:solidFill>
                <a:latin typeface="仿宋" pitchFamily="49" charset="-122"/>
                <a:ea typeface="仿宋" pitchFamily="49" charset="-122"/>
              </a:rPr>
              <a:t>计算机图形学基础</a:t>
            </a:r>
            <a:endParaRPr lang="zh-CN" altLang="en-US" sz="1800" b="1" dirty="0">
              <a:solidFill>
                <a:srgbClr val="1F497D"/>
              </a:solidFill>
              <a:latin typeface="仿宋" pitchFamily="49" charset="-122"/>
              <a:ea typeface="仿宋" pitchFamily="49" charset="-122"/>
            </a:endParaRPr>
          </a:p>
        </p:txBody>
      </p:sp>
      <p:sp>
        <p:nvSpPr>
          <p:cNvPr id="8" name="矩形 7"/>
          <p:cNvSpPr/>
          <p:nvPr userDrawn="1"/>
        </p:nvSpPr>
        <p:spPr>
          <a:xfrm>
            <a:off x="467545" y="6323344"/>
            <a:ext cx="881973" cy="369332"/>
          </a:xfrm>
          <a:prstGeom prst="rect">
            <a:avLst/>
          </a:prstGeom>
        </p:spPr>
        <p:txBody>
          <a:bodyPr wrap="none">
            <a:spAutoFit/>
          </a:bodyPr>
          <a:lstStyle/>
          <a:p>
            <a:r>
              <a:rPr lang="zh-CN" altLang="en-US" sz="1800" b="1" dirty="0">
                <a:solidFill>
                  <a:srgbClr val="1F497D"/>
                </a:solidFill>
                <a:latin typeface="仿宋" pitchFamily="49" charset="-122"/>
                <a:ea typeface="仿宋" pitchFamily="49" charset="-122"/>
              </a:rPr>
              <a:t>习题课</a:t>
            </a:r>
          </a:p>
        </p:txBody>
      </p:sp>
    </p:spTree>
    <p:extLst>
      <p:ext uri="{BB962C8B-B14F-4D97-AF65-F5344CB8AC3E}">
        <p14:creationId xmlns:p14="http://schemas.microsoft.com/office/powerpoint/2010/main" val="40401054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4EBA95B-5DAE-4441-8E74-1E9D7E8A25B5}" type="datetimeFigureOut">
              <a:rPr lang="zh-CN" altLang="en-US" smtClean="0">
                <a:solidFill>
                  <a:prstClr val="black">
                    <a:tint val="75000"/>
                  </a:prstClr>
                </a:solidFill>
              </a:rPr>
              <a:pPr/>
              <a:t>2018/3/31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32CFB6D-A033-429C-B1EB-9D2B73F121B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7589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4EBA95B-5DAE-4441-8E74-1E9D7E8A25B5}" type="datetimeFigureOut">
              <a:rPr lang="zh-CN" altLang="en-US" smtClean="0">
                <a:solidFill>
                  <a:prstClr val="black">
                    <a:tint val="75000"/>
                  </a:prstClr>
                </a:solidFill>
              </a:rPr>
              <a:pPr/>
              <a:t>2018/3/31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32CFB6D-A033-429C-B1EB-9D2B73F121B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85696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4EBA95B-5DAE-4441-8E74-1E9D7E8A25B5}" type="datetimeFigureOut">
              <a:rPr lang="zh-CN" altLang="en-US" smtClean="0">
                <a:solidFill>
                  <a:prstClr val="black">
                    <a:tint val="75000"/>
                  </a:prstClr>
                </a:solidFill>
              </a:rPr>
              <a:pPr/>
              <a:t>2018/3/31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32CFB6D-A033-429C-B1EB-9D2B73F121B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00122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4EBA95B-5DAE-4441-8E74-1E9D7E8A25B5}" type="datetimeFigureOut">
              <a:rPr lang="zh-CN" altLang="en-US" smtClean="0">
                <a:solidFill>
                  <a:prstClr val="black">
                    <a:tint val="75000"/>
                  </a:prstClr>
                </a:solidFill>
              </a:rPr>
              <a:pPr/>
              <a:t>2018/3/31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32CFB6D-A033-429C-B1EB-9D2B73F121B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8064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EBA95B-5DAE-4441-8E74-1E9D7E8A25B5}" type="datetimeFigureOut">
              <a:rPr lang="zh-CN" altLang="en-US" smtClean="0">
                <a:solidFill>
                  <a:prstClr val="black">
                    <a:tint val="75000"/>
                  </a:prstClr>
                </a:solidFill>
              </a:rPr>
              <a:pPr/>
              <a:t>2018/3/31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32CFB6D-A033-429C-B1EB-9D2B73F121B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7708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4EBA95B-5DAE-4441-8E74-1E9D7E8A25B5}" type="datetimeFigureOut">
              <a:rPr lang="zh-CN" altLang="en-US" smtClean="0">
                <a:solidFill>
                  <a:prstClr val="black">
                    <a:tint val="75000"/>
                  </a:prstClr>
                </a:solidFill>
              </a:rPr>
              <a:pPr/>
              <a:t>2018/3/31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32CFB6D-A033-429C-B1EB-9D2B73F121B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17086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4EBA95B-5DAE-4441-8E74-1E9D7E8A25B5}" type="datetimeFigureOut">
              <a:rPr lang="zh-CN" altLang="en-US" smtClean="0">
                <a:solidFill>
                  <a:prstClr val="black">
                    <a:tint val="75000"/>
                  </a:prstClr>
                </a:solidFill>
              </a:rPr>
              <a:pPr/>
              <a:t>2018/3/31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32CFB6D-A033-429C-B1EB-9D2B73F121B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489276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74638"/>
            <a:ext cx="7211144"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BA95B-5DAE-4441-8E74-1E9D7E8A25B5}" type="datetimeFigureOut">
              <a:rPr lang="zh-CN" altLang="en-US" smtClean="0">
                <a:solidFill>
                  <a:prstClr val="black">
                    <a:tint val="75000"/>
                  </a:prstClr>
                </a:solidFill>
              </a:rPr>
              <a:pPr/>
              <a:t>2018/3/31</a:t>
            </a:fld>
            <a:endParaRPr lang="zh-CN" altLang="en-US" dirty="0">
              <a:solidFill>
                <a:prstClr val="black">
                  <a:tint val="75000"/>
                </a:prstClr>
              </a:solidFill>
            </a:endParaRPr>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2CFB6D-A033-429C-B1EB-9D2B73F121BA}"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1026"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740353" y="154217"/>
            <a:ext cx="970529" cy="9705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userDrawn="1"/>
        </p:nvSpPr>
        <p:spPr>
          <a:xfrm>
            <a:off x="467544" y="1340768"/>
            <a:ext cx="8208912" cy="72008"/>
          </a:xfrm>
          <a:prstGeom prst="rect">
            <a:avLst/>
          </a:prstGeom>
          <a:solidFill>
            <a:srgbClr val="82318E"/>
          </a:solidFill>
          <a:ln w="3175">
            <a:solidFill>
              <a:srgbClr val="8166A2"/>
            </a:solidFill>
          </a:ln>
          <a:effectLst>
            <a:reflection blurRad="6350" stA="50000" endA="300" endPos="90000" dir="5400000" sy="-100000" algn="bl" rotWithShape="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800">
              <a:solidFill>
                <a:prstClr val="white"/>
              </a:solidFill>
            </a:endParaRPr>
          </a:p>
        </p:txBody>
      </p:sp>
    </p:spTree>
    <p:extLst>
      <p:ext uri="{BB962C8B-B14F-4D97-AF65-F5344CB8AC3E}">
        <p14:creationId xmlns:p14="http://schemas.microsoft.com/office/powerpoint/2010/main" val="2818674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4000" b="1"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0.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0.png"/><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cnblogs.com/starfallen/p/3185458.html" TargetMode="External"/><Relationship Id="rId4" Type="http://schemas.openxmlformats.org/officeDocument/2006/relationships/hyperlink" Target="http://www.luluathena.com/?p=303" TargetMode="External"/><Relationship Id="rId1" Type="http://schemas.openxmlformats.org/officeDocument/2006/relationships/slideLayout" Target="../slideLayouts/slideLayout2.xml"/><Relationship Id="rId2" Type="http://schemas.openxmlformats.org/officeDocument/2006/relationships/hyperlink" Target="http://blog.csdn.net/zsyzgu/article/details/4659204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4.gif"/><Relationship Id="rId6" Type="http://schemas.openxmlformats.org/officeDocument/2006/relationships/image" Target="../media/image5.gif"/><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673374"/>
            <a:ext cx="7772400" cy="1899642"/>
          </a:xfrm>
        </p:spPr>
        <p:txBody>
          <a:bodyPr>
            <a:normAutofit/>
          </a:bodyPr>
          <a:lstStyle/>
          <a:p>
            <a:r>
              <a:rPr lang="en-US" altLang="zh-CN" sz="4800" dirty="0" smtClean="0">
                <a:latin typeface="DengXian" charset="-122"/>
                <a:ea typeface="DengXian" charset="-122"/>
                <a:cs typeface="DengXian" charset="-122"/>
              </a:rPr>
              <a:t>《</a:t>
            </a:r>
            <a:r>
              <a:rPr lang="zh-CN" altLang="en-US" sz="4800" dirty="0" smtClean="0">
                <a:latin typeface="DengXian" charset="-122"/>
                <a:ea typeface="DengXian" charset="-122"/>
                <a:cs typeface="DengXian" charset="-122"/>
              </a:rPr>
              <a:t>计算机</a:t>
            </a:r>
            <a:r>
              <a:rPr lang="zh-CN" altLang="en-US" sz="4800" dirty="0" smtClean="0">
                <a:latin typeface="DengXian" charset="-122"/>
                <a:ea typeface="DengXian" charset="-122"/>
                <a:cs typeface="DengXian" charset="-122"/>
              </a:rPr>
              <a:t>图形学</a:t>
            </a:r>
            <a:r>
              <a:rPr lang="zh-CN" altLang="en-US" sz="4800" dirty="0" smtClean="0">
                <a:latin typeface="DengXian" charset="-122"/>
                <a:ea typeface="DengXian" charset="-122"/>
                <a:cs typeface="DengXian" charset="-122"/>
              </a:rPr>
              <a:t>基础</a:t>
            </a:r>
            <a:r>
              <a:rPr lang="en-US" altLang="zh-CN" sz="4800" dirty="0" smtClean="0">
                <a:latin typeface="DengXian" charset="-122"/>
                <a:ea typeface="DengXian" charset="-122"/>
                <a:cs typeface="DengXian" charset="-122"/>
              </a:rPr>
              <a:t>》</a:t>
            </a:r>
            <a:r>
              <a:rPr lang="en-US" altLang="zh-CN" sz="1200" dirty="0">
                <a:latin typeface="DengXian" charset="-122"/>
                <a:ea typeface="DengXian" charset="-122"/>
                <a:cs typeface="DengXian" charset="-122"/>
              </a:rPr>
              <a:t/>
            </a:r>
            <a:br>
              <a:rPr lang="en-US" altLang="zh-CN" sz="1200" dirty="0">
                <a:latin typeface="DengXian" charset="-122"/>
                <a:ea typeface="DengXian" charset="-122"/>
                <a:cs typeface="DengXian" charset="-122"/>
              </a:rPr>
            </a:br>
            <a:r>
              <a:rPr lang="en-US" altLang="zh-CN" sz="1200" dirty="0">
                <a:latin typeface="DengXian" charset="-122"/>
                <a:ea typeface="DengXian" charset="-122"/>
                <a:cs typeface="DengXian" charset="-122"/>
              </a:rPr>
              <a:t/>
            </a:r>
            <a:br>
              <a:rPr lang="en-US" altLang="zh-CN" sz="1200" dirty="0">
                <a:latin typeface="DengXian" charset="-122"/>
                <a:ea typeface="DengXian" charset="-122"/>
                <a:cs typeface="DengXian" charset="-122"/>
              </a:rPr>
            </a:br>
            <a:r>
              <a:rPr lang="zh-CN" altLang="en-US" dirty="0" smtClean="0">
                <a:latin typeface="DengXian" charset="-122"/>
                <a:ea typeface="DengXian" charset="-122"/>
                <a:cs typeface="DengXian" charset="-122"/>
              </a:rPr>
              <a:t>习题</a:t>
            </a:r>
            <a:r>
              <a:rPr lang="zh-CN" altLang="en-US" dirty="0" smtClean="0">
                <a:latin typeface="DengXian" charset="-122"/>
                <a:ea typeface="DengXian" charset="-122"/>
                <a:cs typeface="DengXian" charset="-122"/>
              </a:rPr>
              <a:t>课</a:t>
            </a:r>
            <a:r>
              <a:rPr lang="en-US" altLang="zh-CN" dirty="0">
                <a:latin typeface="DengXian" charset="-122"/>
                <a:ea typeface="DengXian" charset="-122"/>
                <a:cs typeface="DengXian" charset="-122"/>
              </a:rPr>
              <a:t>2</a:t>
            </a:r>
            <a:endParaRPr lang="zh-CN" altLang="en-US" dirty="0">
              <a:latin typeface="DengXian" charset="-122"/>
              <a:ea typeface="DengXian" charset="-122"/>
              <a:cs typeface="DengXian" charset="-122"/>
            </a:endParaRPr>
          </a:p>
        </p:txBody>
      </p:sp>
      <p:sp>
        <p:nvSpPr>
          <p:cNvPr id="3" name="副标题 2"/>
          <p:cNvSpPr>
            <a:spLocks noGrp="1"/>
          </p:cNvSpPr>
          <p:nvPr>
            <p:ph type="subTitle" idx="1"/>
          </p:nvPr>
        </p:nvSpPr>
        <p:spPr>
          <a:xfrm>
            <a:off x="1475656" y="4124672"/>
            <a:ext cx="6400800" cy="2472680"/>
          </a:xfrm>
        </p:spPr>
        <p:txBody>
          <a:bodyPr>
            <a:normAutofit/>
          </a:bodyPr>
          <a:lstStyle/>
          <a:p>
            <a:r>
              <a:rPr lang="zh-CN" altLang="en-US" sz="3600" b="1" dirty="0">
                <a:solidFill>
                  <a:schemeClr val="tx1"/>
                </a:solidFill>
                <a:latin typeface="DengXian" charset="-122"/>
                <a:ea typeface="DengXian" charset="-122"/>
                <a:cs typeface="DengXian" charset="-122"/>
              </a:rPr>
              <a:t>助教   </a:t>
            </a:r>
            <a:r>
              <a:rPr lang="zh-CN" altLang="en-US" sz="3600" b="1" dirty="0" smtClean="0">
                <a:solidFill>
                  <a:schemeClr val="tx1"/>
                </a:solidFill>
                <a:latin typeface="DengXian" charset="-122"/>
                <a:ea typeface="DengXian" charset="-122"/>
                <a:cs typeface="DengXian" charset="-122"/>
              </a:rPr>
              <a:t>杨晟</a:t>
            </a:r>
            <a:endParaRPr lang="en-US" altLang="zh-CN" b="1" dirty="0">
              <a:solidFill>
                <a:schemeClr val="tx1"/>
              </a:solidFill>
              <a:latin typeface="DengXian" charset="-122"/>
              <a:ea typeface="DengXian" charset="-122"/>
              <a:cs typeface="DengXian" charset="-122"/>
            </a:endParaRPr>
          </a:p>
          <a:p>
            <a:endParaRPr lang="en-US" altLang="zh-CN" dirty="0" smtClean="0">
              <a:latin typeface="DengXian" charset="-122"/>
              <a:ea typeface="DengXian" charset="-122"/>
              <a:cs typeface="DengXian" charset="-122"/>
            </a:endParaRPr>
          </a:p>
          <a:p>
            <a:r>
              <a:rPr lang="en-US" altLang="zh-CN" dirty="0" smtClean="0">
                <a:solidFill>
                  <a:schemeClr val="tx1"/>
                </a:solidFill>
                <a:latin typeface="DengXian" charset="-122"/>
                <a:ea typeface="DengXian" charset="-122"/>
                <a:cs typeface="DengXian" charset="-122"/>
              </a:rPr>
              <a:t>2018</a:t>
            </a:r>
            <a:r>
              <a:rPr lang="zh-CN" altLang="en-US" dirty="0" smtClean="0">
                <a:solidFill>
                  <a:schemeClr val="tx1"/>
                </a:solidFill>
                <a:latin typeface="DengXian" charset="-122"/>
                <a:ea typeface="DengXian" charset="-122"/>
                <a:cs typeface="DengXian" charset="-122"/>
              </a:rPr>
              <a:t>年</a:t>
            </a:r>
            <a:r>
              <a:rPr lang="en-US" altLang="zh-CN" dirty="0">
                <a:solidFill>
                  <a:schemeClr val="tx1"/>
                </a:solidFill>
                <a:latin typeface="DengXian" charset="-122"/>
                <a:ea typeface="DengXian" charset="-122"/>
                <a:cs typeface="DengXian" charset="-122"/>
              </a:rPr>
              <a:t>3</a:t>
            </a:r>
            <a:r>
              <a:rPr lang="zh-CN" altLang="en-US" dirty="0" smtClean="0">
                <a:solidFill>
                  <a:schemeClr val="tx1"/>
                </a:solidFill>
                <a:latin typeface="DengXian" charset="-122"/>
                <a:ea typeface="DengXian" charset="-122"/>
                <a:cs typeface="DengXian" charset="-122"/>
              </a:rPr>
              <a:t>月</a:t>
            </a:r>
            <a:r>
              <a:rPr lang="en-US" altLang="zh-CN" dirty="0" smtClean="0">
                <a:solidFill>
                  <a:schemeClr val="tx1"/>
                </a:solidFill>
                <a:latin typeface="DengXian" charset="-122"/>
                <a:ea typeface="DengXian" charset="-122"/>
                <a:cs typeface="DengXian" charset="-122"/>
              </a:rPr>
              <a:t>31</a:t>
            </a:r>
            <a:r>
              <a:rPr lang="zh-CN" altLang="en-US" dirty="0" smtClean="0">
                <a:solidFill>
                  <a:schemeClr val="tx1"/>
                </a:solidFill>
                <a:latin typeface="DengXian" charset="-122"/>
                <a:ea typeface="DengXian" charset="-122"/>
                <a:cs typeface="DengXian" charset="-122"/>
              </a:rPr>
              <a:t>日</a:t>
            </a:r>
            <a:endParaRPr lang="en-US" altLang="zh-CN" dirty="0">
              <a:solidFill>
                <a:schemeClr val="tx1"/>
              </a:solidFill>
              <a:latin typeface="DengXian" charset="-122"/>
              <a:ea typeface="DengXian" charset="-122"/>
              <a:cs typeface="DengXian" charset="-122"/>
            </a:endParaRPr>
          </a:p>
          <a:p>
            <a:endParaRPr lang="zh-CN" altLang="en-US" dirty="0">
              <a:latin typeface="DengXian" charset="-122"/>
              <a:ea typeface="DengXian" charset="-122"/>
              <a:cs typeface="DengXian" charset="-122"/>
            </a:endParaRPr>
          </a:p>
        </p:txBody>
      </p:sp>
    </p:spTree>
    <p:extLst>
      <p:ext uri="{BB962C8B-B14F-4D97-AF65-F5344CB8AC3E}">
        <p14:creationId xmlns:p14="http://schemas.microsoft.com/office/powerpoint/2010/main" val="2090958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样条曲线</a:t>
            </a:r>
            <a:r>
              <a:rPr lang="en-US" altLang="zh-CN" dirty="0"/>
              <a:t>/</a:t>
            </a:r>
            <a:r>
              <a:rPr lang="zh-CN" altLang="en-US" dirty="0"/>
              <a:t>曲面造型</a:t>
            </a:r>
            <a:r>
              <a:rPr lang="zh-CN" altLang="en-US" dirty="0" smtClean="0"/>
              <a:t>举例</a:t>
            </a:r>
            <a:endParaRPr lang="zh-CN" altLang="en-US" dirty="0"/>
          </a:p>
        </p:txBody>
      </p:sp>
      <p:pic>
        <p:nvPicPr>
          <p:cNvPr id="4" name="Picture 4" descr="http://vis.berkeley.edu/~joshea/images/bez2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4381" y="1535788"/>
            <a:ext cx="1853308" cy="17949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vis.berkeley.edu/~joshea/images/bez3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5189" y="1537107"/>
            <a:ext cx="1853308" cy="18018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ezier surface 的图像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0356" y="1979228"/>
            <a:ext cx="1693495" cy="998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vis.berkeley.edu/~joshea/images/bez2b.png"/>
          <p:cNvPicPr>
            <a:picLocks noChangeAspect="1" noChangeArrowheads="1"/>
          </p:cNvPicPr>
          <p:nvPr/>
        </p:nvPicPr>
        <p:blipFill rotWithShape="1">
          <a:blip r:embed="rId3">
            <a:extLst>
              <a:ext uri="{28A0092B-C50C-407E-A947-70E740481C1C}">
                <a14:useLocalDpi xmlns:a14="http://schemas.microsoft.com/office/drawing/2010/main" val="0"/>
              </a:ext>
            </a:extLst>
          </a:blip>
          <a:srcRect t="16689" r="27103" b="21406"/>
          <a:stretch/>
        </p:blipFill>
        <p:spPr bwMode="auto">
          <a:xfrm>
            <a:off x="212505" y="3397428"/>
            <a:ext cx="4022186" cy="33081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vis.berkeley.edu/~joshea/images/bez3b.png"/>
          <p:cNvPicPr>
            <a:picLocks noChangeAspect="1" noChangeArrowheads="1"/>
          </p:cNvPicPr>
          <p:nvPr/>
        </p:nvPicPr>
        <p:blipFill rotWithShape="1">
          <a:blip r:embed="rId4">
            <a:extLst>
              <a:ext uri="{28A0092B-C50C-407E-A947-70E740481C1C}">
                <a14:useLocalDpi xmlns:a14="http://schemas.microsoft.com/office/drawing/2010/main" val="0"/>
              </a:ext>
            </a:extLst>
          </a:blip>
          <a:srcRect t="16853" r="26898" b="21898"/>
          <a:stretch/>
        </p:blipFill>
        <p:spPr bwMode="auto">
          <a:xfrm>
            <a:off x="4749281" y="3397427"/>
            <a:ext cx="4033475" cy="328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950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cap="none" dirty="0" smtClean="0"/>
              <a:t>小程序</a:t>
            </a:r>
            <a:r>
              <a:rPr lang="en-US" altLang="zh-CN" cap="none" dirty="0" smtClean="0"/>
              <a:t>:</a:t>
            </a:r>
            <a:r>
              <a:rPr lang="zh-CN" altLang="en-US" cap="none" dirty="0" smtClean="0"/>
              <a:t>检查自己设计的网格</a:t>
            </a:r>
            <a:endParaRPr lang="zh-CN" altLang="en-US" dirty="0"/>
          </a:p>
        </p:txBody>
      </p:sp>
      <p:sp>
        <p:nvSpPr>
          <p:cNvPr id="5" name="文本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69536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看网格</a:t>
            </a:r>
            <a:endParaRPr lang="zh-CN" altLang="en-US" dirty="0"/>
          </a:p>
        </p:txBody>
      </p:sp>
      <p:sp>
        <p:nvSpPr>
          <p:cNvPr id="3" name="内容占位符 2"/>
          <p:cNvSpPr>
            <a:spLocks noGrp="1"/>
          </p:cNvSpPr>
          <p:nvPr>
            <p:ph idx="1"/>
          </p:nvPr>
        </p:nvSpPr>
        <p:spPr/>
        <p:txBody>
          <a:bodyPr/>
          <a:lstStyle/>
          <a:p>
            <a:r>
              <a:rPr lang="zh-CN" altLang="en-US" dirty="0"/>
              <a:t>推荐</a:t>
            </a:r>
            <a:r>
              <a:rPr lang="en-US" altLang="zh-CN" dirty="0" smtClean="0"/>
              <a:t>MeshLab</a:t>
            </a:r>
            <a:r>
              <a:rPr lang="zh-CN" altLang="en-US" dirty="0" smtClean="0"/>
              <a:t>，可以使用其他软件。</a:t>
            </a:r>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3092573" y="2178400"/>
            <a:ext cx="5594227" cy="3947765"/>
          </a:xfrm>
          <a:prstGeom prst="rect">
            <a:avLst/>
          </a:prstGeom>
        </p:spPr>
      </p:pic>
      <p:cxnSp>
        <p:nvCxnSpPr>
          <p:cNvPr id="7" name="直接箭头连接符 6"/>
          <p:cNvCxnSpPr/>
          <p:nvPr/>
        </p:nvCxnSpPr>
        <p:spPr>
          <a:xfrm flipV="1">
            <a:off x="2756069" y="2702104"/>
            <a:ext cx="2624391" cy="14501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文本框 8"/>
          <p:cNvSpPr txBox="1"/>
          <p:nvPr/>
        </p:nvSpPr>
        <p:spPr>
          <a:xfrm>
            <a:off x="348051" y="3242527"/>
            <a:ext cx="2239766" cy="2308324"/>
          </a:xfrm>
          <a:prstGeom prst="rect">
            <a:avLst/>
          </a:prstGeom>
          <a:noFill/>
        </p:spPr>
        <p:txBody>
          <a:bodyPr wrap="square" rtlCol="0">
            <a:spAutoFit/>
          </a:bodyPr>
          <a:lstStyle/>
          <a:p>
            <a:r>
              <a:rPr lang="zh-CN" altLang="en-US" dirty="0" smtClean="0"/>
              <a:t>显示</a:t>
            </a:r>
            <a:endParaRPr lang="en-US" altLang="zh-CN" dirty="0" smtClean="0"/>
          </a:p>
          <a:p>
            <a:pPr marL="285750" indent="-285750">
              <a:buFont typeface="Arial" panose="020B0604020202020204" pitchFamily="34" charset="0"/>
              <a:buChar char="•"/>
            </a:pPr>
            <a:r>
              <a:rPr lang="zh-CN" altLang="en-US" dirty="0" smtClean="0"/>
              <a:t>包围盒（</a:t>
            </a:r>
            <a:r>
              <a:rPr lang="en-US" altLang="zh-CN" dirty="0" smtClean="0"/>
              <a:t>AABB</a:t>
            </a:r>
            <a:r>
              <a:rPr lang="zh-CN" altLang="en-US" dirty="0" smtClean="0"/>
              <a:t>）</a:t>
            </a:r>
            <a:endParaRPr lang="en-US" altLang="zh-CN" dirty="0" smtClean="0"/>
          </a:p>
          <a:p>
            <a:pPr marL="285750" indent="-285750">
              <a:buFont typeface="Arial" panose="020B0604020202020204" pitchFamily="34" charset="0"/>
              <a:buChar char="•"/>
            </a:pPr>
            <a:r>
              <a:rPr lang="zh-CN" altLang="en-US" dirty="0" smtClean="0"/>
              <a:t>点</a:t>
            </a:r>
            <a:endParaRPr lang="en-US" altLang="zh-CN" dirty="0" smtClean="0"/>
          </a:p>
          <a:p>
            <a:pPr marL="285750" indent="-285750">
              <a:buFont typeface="Arial" panose="020B0604020202020204" pitchFamily="34" charset="0"/>
              <a:buChar char="•"/>
            </a:pPr>
            <a:r>
              <a:rPr lang="zh-CN" altLang="en-US" dirty="0" smtClean="0"/>
              <a:t>线</a:t>
            </a:r>
            <a:endParaRPr lang="en-US" altLang="zh-CN" dirty="0" smtClean="0"/>
          </a:p>
          <a:p>
            <a:pPr marL="285750" indent="-285750">
              <a:buFont typeface="Arial" panose="020B0604020202020204" pitchFamily="34" charset="0"/>
              <a:buChar char="•"/>
            </a:pPr>
            <a:r>
              <a:rPr lang="zh-CN" altLang="en-US" dirty="0" smtClean="0"/>
              <a:t>线面</a:t>
            </a:r>
            <a:endParaRPr lang="en-US" altLang="zh-CN" dirty="0" smtClean="0"/>
          </a:p>
          <a:p>
            <a:pPr marL="285750" indent="-285750">
              <a:buFont typeface="Arial" panose="020B0604020202020204" pitchFamily="34" charset="0"/>
              <a:buChar char="•"/>
            </a:pPr>
            <a:r>
              <a:rPr lang="zh-CN" altLang="en-US" dirty="0" smtClean="0"/>
              <a:t>面</a:t>
            </a:r>
            <a:endParaRPr lang="en-US" altLang="zh-CN" dirty="0" smtClean="0"/>
          </a:p>
          <a:p>
            <a:pPr marL="285750" indent="-285750">
              <a:buFont typeface="Arial" panose="020B0604020202020204" pitchFamily="34" charset="0"/>
              <a:buChar char="•"/>
            </a:pPr>
            <a:r>
              <a:rPr lang="en-US" altLang="zh-CN" dirty="0" smtClean="0"/>
              <a:t>Smoothed</a:t>
            </a:r>
            <a:r>
              <a:rPr lang="zh-CN" altLang="en-US" dirty="0" smtClean="0"/>
              <a:t>面</a:t>
            </a:r>
            <a:endParaRPr lang="en-US" altLang="zh-CN" dirty="0" smtClean="0"/>
          </a:p>
          <a:p>
            <a:r>
              <a:rPr lang="en-US" altLang="zh-CN" dirty="0" smtClean="0"/>
              <a:t>…</a:t>
            </a:r>
            <a:endParaRPr lang="zh-CN" altLang="en-US" dirty="0"/>
          </a:p>
        </p:txBody>
      </p:sp>
    </p:spTree>
    <p:extLst>
      <p:ext uri="{BB962C8B-B14F-4D97-AF65-F5344CB8AC3E}">
        <p14:creationId xmlns:p14="http://schemas.microsoft.com/office/powerpoint/2010/main" val="829092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err="1" smtClean="0"/>
              <a:t>Bézier</a:t>
            </a:r>
            <a:r>
              <a:rPr lang="zh-CN" altLang="en-US" dirty="0" smtClean="0"/>
              <a:t>曲线</a:t>
            </a:r>
            <a:r>
              <a:rPr lang="en-US" altLang="zh-CN" dirty="0" smtClean="0"/>
              <a:t>/</a:t>
            </a:r>
            <a:r>
              <a:rPr lang="zh-CN" altLang="en-US" dirty="0" smtClean="0"/>
              <a:t>曲面生成网格</a:t>
            </a:r>
            <a:endParaRPr lang="zh-CN" altLang="en-US" dirty="0"/>
          </a:p>
        </p:txBody>
      </p:sp>
      <p:sp>
        <p:nvSpPr>
          <p:cNvPr id="4" name="文本框 3"/>
          <p:cNvSpPr txBox="1"/>
          <p:nvPr/>
        </p:nvSpPr>
        <p:spPr>
          <a:xfrm>
            <a:off x="410968" y="1839074"/>
            <a:ext cx="8435081" cy="3539430"/>
          </a:xfrm>
          <a:prstGeom prst="rect">
            <a:avLst/>
          </a:prstGeom>
          <a:noFill/>
        </p:spPr>
        <p:txBody>
          <a:bodyPr wrap="square" rtlCol="0">
            <a:spAutoFit/>
          </a:bodyPr>
          <a:lstStyle/>
          <a:p>
            <a:r>
              <a:rPr lang="en-US" altLang="zh-CN" sz="1600" dirty="0">
                <a:solidFill>
                  <a:srgbClr val="00B0F0"/>
                </a:solidFill>
                <a:latin typeface="Monaco" charset="0"/>
                <a:ea typeface="Monaco" charset="0"/>
                <a:cs typeface="Monaco" charset="0"/>
              </a:rPr>
              <a:t>f</a:t>
            </a:r>
            <a:r>
              <a:rPr lang="en-US" altLang="zh-CN" sz="1600" dirty="0" smtClean="0">
                <a:solidFill>
                  <a:srgbClr val="00B0F0"/>
                </a:solidFill>
                <a:latin typeface="Monaco" charset="0"/>
                <a:ea typeface="Monaco" charset="0"/>
                <a:cs typeface="Monaco" charset="0"/>
              </a:rPr>
              <a:t>loat3 </a:t>
            </a:r>
            <a:r>
              <a:rPr lang="en-US" altLang="zh-CN" sz="1600" dirty="0">
                <a:latin typeface="Monaco" charset="0"/>
                <a:ea typeface="Monaco" charset="0"/>
                <a:cs typeface="Monaco" charset="0"/>
              </a:rPr>
              <a:t>p</a:t>
            </a:r>
            <a:r>
              <a:rPr lang="en-US" altLang="zh-CN" sz="1600" dirty="0" smtClean="0">
                <a:latin typeface="Monaco" charset="0"/>
                <a:ea typeface="Monaco" charset="0"/>
                <a:cs typeface="Monaco" charset="0"/>
              </a:rPr>
              <a:t>[(M+1)*(N+1)];             </a:t>
            </a:r>
            <a:r>
              <a:rPr lang="en-US" altLang="zh-CN" sz="1600" dirty="0" smtClean="0">
                <a:latin typeface="Monaco" charset="0"/>
                <a:ea typeface="Monaco" charset="0"/>
                <a:cs typeface="Monaco" charset="0"/>
              </a:rPr>
              <a:t>     		</a:t>
            </a:r>
            <a:r>
              <a:rPr lang="en-US" altLang="zh-CN" sz="1600" dirty="0" smtClean="0">
                <a:solidFill>
                  <a:schemeClr val="bg1">
                    <a:lumMod val="75000"/>
                  </a:schemeClr>
                </a:solidFill>
                <a:latin typeface="Monaco" charset="0"/>
                <a:ea typeface="Monaco" charset="0"/>
                <a:cs typeface="Monaco" charset="0"/>
              </a:rPr>
              <a:t>// </a:t>
            </a:r>
            <a:r>
              <a:rPr lang="zh-CN" altLang="en-US" sz="1600" dirty="0" smtClean="0">
                <a:solidFill>
                  <a:schemeClr val="bg1">
                    <a:lumMod val="75000"/>
                  </a:schemeClr>
                </a:solidFill>
                <a:latin typeface="Monaco" charset="0"/>
                <a:ea typeface="Monaco" charset="0"/>
                <a:cs typeface="Monaco" charset="0"/>
              </a:rPr>
              <a:t>存储控制点</a:t>
            </a:r>
            <a:endParaRPr lang="en-US" altLang="zh-CN" sz="1600" dirty="0" smtClean="0">
              <a:solidFill>
                <a:schemeClr val="bg1">
                  <a:lumMod val="75000"/>
                </a:schemeClr>
              </a:solidFill>
              <a:latin typeface="Monaco" charset="0"/>
              <a:ea typeface="Monaco" charset="0"/>
              <a:cs typeface="Monaco" charset="0"/>
            </a:endParaRPr>
          </a:p>
          <a:p>
            <a:r>
              <a:rPr lang="en-US" altLang="zh-CN" sz="1600" dirty="0" err="1">
                <a:latin typeface="Monaco" charset="0"/>
                <a:ea typeface="Monaco" charset="0"/>
                <a:cs typeface="Monaco" charset="0"/>
              </a:rPr>
              <a:t>s</a:t>
            </a:r>
            <a:r>
              <a:rPr lang="en-US" altLang="zh-CN" sz="1600" dirty="0" err="1" smtClean="0">
                <a:latin typeface="Monaco" charset="0"/>
                <a:ea typeface="Monaco" charset="0"/>
                <a:cs typeface="Monaco" charset="0"/>
              </a:rPr>
              <a:t>td</a:t>
            </a:r>
            <a:r>
              <a:rPr lang="en-US" altLang="zh-CN" sz="1600" dirty="0" smtClean="0">
                <a:latin typeface="Monaco" charset="0"/>
                <a:ea typeface="Monaco" charset="0"/>
                <a:cs typeface="Monaco" charset="0"/>
              </a:rPr>
              <a:t>::vector&lt;</a:t>
            </a:r>
            <a:r>
              <a:rPr lang="en-US" altLang="zh-CN" sz="1600" dirty="0" smtClean="0">
                <a:solidFill>
                  <a:srgbClr val="00B0F0"/>
                </a:solidFill>
                <a:latin typeface="Monaco" charset="0"/>
                <a:ea typeface="Monaco" charset="0"/>
                <a:cs typeface="Monaco" charset="0"/>
              </a:rPr>
              <a:t>float3</a:t>
            </a:r>
            <a:r>
              <a:rPr lang="en-US" altLang="zh-CN" sz="1600" dirty="0" smtClean="0">
                <a:latin typeface="Monaco" charset="0"/>
                <a:ea typeface="Monaco" charset="0"/>
                <a:cs typeface="Monaco" charset="0"/>
              </a:rPr>
              <a:t>&gt; points(0);          </a:t>
            </a:r>
            <a:r>
              <a:rPr lang="en-US" altLang="zh-CN" sz="1600" dirty="0" smtClean="0">
                <a:latin typeface="Monaco" charset="0"/>
                <a:ea typeface="Monaco" charset="0"/>
                <a:cs typeface="Monaco" charset="0"/>
              </a:rPr>
              <a:t>		</a:t>
            </a:r>
            <a:r>
              <a:rPr lang="en-US" altLang="zh-CN" sz="1600" dirty="0" smtClean="0">
                <a:solidFill>
                  <a:schemeClr val="bg1">
                    <a:lumMod val="75000"/>
                  </a:schemeClr>
                </a:solidFill>
                <a:latin typeface="Monaco" charset="0"/>
                <a:ea typeface="Monaco" charset="0"/>
                <a:cs typeface="Monaco" charset="0"/>
              </a:rPr>
              <a:t>// </a:t>
            </a:r>
            <a:r>
              <a:rPr lang="zh-CN" altLang="en-US" sz="1600" dirty="0" smtClean="0">
                <a:solidFill>
                  <a:schemeClr val="bg1">
                    <a:lumMod val="75000"/>
                  </a:schemeClr>
                </a:solidFill>
                <a:latin typeface="Monaco" charset="0"/>
                <a:ea typeface="Monaco" charset="0"/>
                <a:cs typeface="Monaco" charset="0"/>
              </a:rPr>
              <a:t>存储点</a:t>
            </a:r>
            <a:endParaRPr lang="en-US" altLang="zh-CN" sz="1600" dirty="0" smtClean="0">
              <a:solidFill>
                <a:schemeClr val="bg1">
                  <a:lumMod val="75000"/>
                </a:schemeClr>
              </a:solidFill>
              <a:latin typeface="Monaco" charset="0"/>
              <a:ea typeface="Monaco" charset="0"/>
              <a:cs typeface="Monaco" charset="0"/>
            </a:endParaRPr>
          </a:p>
          <a:p>
            <a:r>
              <a:rPr lang="en-US" altLang="zh-CN" sz="1600" dirty="0" err="1">
                <a:latin typeface="Monaco" charset="0"/>
                <a:ea typeface="Monaco" charset="0"/>
                <a:cs typeface="Monaco" charset="0"/>
              </a:rPr>
              <a:t>s</a:t>
            </a:r>
            <a:r>
              <a:rPr lang="en-US" altLang="zh-CN" sz="1600" dirty="0" err="1" smtClean="0">
                <a:latin typeface="Monaco" charset="0"/>
                <a:ea typeface="Monaco" charset="0"/>
                <a:cs typeface="Monaco" charset="0"/>
              </a:rPr>
              <a:t>td</a:t>
            </a:r>
            <a:r>
              <a:rPr lang="en-US" altLang="zh-CN" sz="1600" dirty="0" smtClean="0">
                <a:latin typeface="Monaco" charset="0"/>
                <a:ea typeface="Monaco" charset="0"/>
                <a:cs typeface="Monaco" charset="0"/>
              </a:rPr>
              <a:t>::vector&lt;</a:t>
            </a:r>
            <a:r>
              <a:rPr lang="en-US" altLang="zh-CN" sz="1600" dirty="0" smtClean="0">
                <a:solidFill>
                  <a:srgbClr val="00B0F0"/>
                </a:solidFill>
                <a:latin typeface="Monaco" charset="0"/>
                <a:ea typeface="Monaco" charset="0"/>
                <a:cs typeface="Monaco" charset="0"/>
              </a:rPr>
              <a:t>int4</a:t>
            </a:r>
            <a:r>
              <a:rPr lang="en-US" altLang="zh-CN" sz="1600" dirty="0" smtClean="0">
                <a:latin typeface="Monaco" charset="0"/>
                <a:ea typeface="Monaco" charset="0"/>
                <a:cs typeface="Monaco" charset="0"/>
              </a:rPr>
              <a:t>&gt; meshes(0);            </a:t>
            </a:r>
            <a:r>
              <a:rPr lang="en-US" altLang="zh-CN" sz="1600" dirty="0" smtClean="0">
                <a:latin typeface="Monaco" charset="0"/>
                <a:ea typeface="Monaco" charset="0"/>
                <a:cs typeface="Monaco" charset="0"/>
              </a:rPr>
              <a:t>		</a:t>
            </a:r>
            <a:r>
              <a:rPr lang="en-US" altLang="zh-CN" sz="1600" dirty="0" smtClean="0">
                <a:solidFill>
                  <a:schemeClr val="bg1">
                    <a:lumMod val="75000"/>
                  </a:schemeClr>
                </a:solidFill>
                <a:latin typeface="Monaco" charset="0"/>
                <a:ea typeface="Monaco" charset="0"/>
                <a:cs typeface="Monaco" charset="0"/>
              </a:rPr>
              <a:t>// </a:t>
            </a:r>
            <a:r>
              <a:rPr lang="zh-CN" altLang="en-US" sz="1600" dirty="0" smtClean="0">
                <a:solidFill>
                  <a:schemeClr val="bg1">
                    <a:lumMod val="75000"/>
                  </a:schemeClr>
                </a:solidFill>
                <a:latin typeface="Monaco" charset="0"/>
                <a:ea typeface="Monaco" charset="0"/>
                <a:cs typeface="Monaco" charset="0"/>
              </a:rPr>
              <a:t>存储面</a:t>
            </a:r>
            <a:endParaRPr lang="en-US" altLang="zh-CN" sz="1600" dirty="0" smtClean="0">
              <a:solidFill>
                <a:schemeClr val="bg1">
                  <a:lumMod val="75000"/>
                </a:schemeClr>
              </a:solidFill>
              <a:latin typeface="Monaco" charset="0"/>
              <a:ea typeface="Monaco" charset="0"/>
              <a:cs typeface="Monaco" charset="0"/>
            </a:endParaRPr>
          </a:p>
          <a:p>
            <a:r>
              <a:rPr lang="en-US" altLang="zh-CN" sz="1600" dirty="0" err="1" smtClean="0">
                <a:latin typeface="Monaco" charset="0"/>
                <a:ea typeface="Monaco" charset="0"/>
                <a:cs typeface="Monaco" charset="0"/>
              </a:rPr>
              <a:t>int</a:t>
            </a:r>
            <a:r>
              <a:rPr lang="en-US" altLang="zh-CN" sz="1600" dirty="0" smtClean="0">
                <a:latin typeface="Monaco" charset="0"/>
                <a:ea typeface="Monaco" charset="0"/>
                <a:cs typeface="Monaco" charset="0"/>
              </a:rPr>
              <a:t> </a:t>
            </a:r>
            <a:r>
              <a:rPr lang="en-US" altLang="zh-CN" sz="1600" dirty="0">
                <a:latin typeface="Monaco" charset="0"/>
                <a:ea typeface="Monaco" charset="0"/>
                <a:cs typeface="Monaco" charset="0"/>
              </a:rPr>
              <a:t>n</a:t>
            </a:r>
            <a:r>
              <a:rPr lang="en-US" altLang="zh-CN" sz="1600" dirty="0" smtClean="0">
                <a:latin typeface="Monaco" charset="0"/>
                <a:ea typeface="Monaco" charset="0"/>
                <a:cs typeface="Monaco" charset="0"/>
              </a:rPr>
              <a:t>u </a:t>
            </a:r>
            <a:r>
              <a:rPr lang="en-US" altLang="zh-CN" sz="1600" dirty="0" smtClean="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err="1" smtClean="0">
                <a:latin typeface="Monaco" charset="0"/>
                <a:ea typeface="Monaco" charset="0"/>
                <a:cs typeface="Monaco" charset="0"/>
              </a:rPr>
              <a:t>nv</a:t>
            </a:r>
            <a:r>
              <a:rPr lang="zh-CN" altLang="en-US" sz="1600" dirty="0" smtClean="0">
                <a:latin typeface="Monaco" charset="0"/>
                <a:ea typeface="Monaco" charset="0"/>
                <a:cs typeface="Monaco" charset="0"/>
              </a:rPr>
              <a:t> </a:t>
            </a:r>
            <a:r>
              <a:rPr lang="en-US" altLang="zh-CN" sz="1600" dirty="0" smtClean="0">
                <a:latin typeface="Monaco" charset="0"/>
                <a:ea typeface="Monaco" charset="0"/>
                <a:cs typeface="Monaco" charset="0"/>
              </a:rPr>
              <a:t>=</a:t>
            </a:r>
            <a:r>
              <a:rPr lang="zh-CN" altLang="en-US" sz="1600" dirty="0" smtClean="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smtClean="0">
                <a:solidFill>
                  <a:schemeClr val="bg1">
                    <a:lumMod val="75000"/>
                  </a:schemeClr>
                </a:solidFill>
                <a:latin typeface="Monaco" charset="0"/>
                <a:ea typeface="Monaco" charset="0"/>
                <a:cs typeface="Monaco" charset="0"/>
              </a:rPr>
              <a:t>// </a:t>
            </a:r>
            <a:r>
              <a:rPr lang="zh-CN" altLang="en-US" sz="1600" dirty="0" smtClean="0">
                <a:solidFill>
                  <a:schemeClr val="bg1">
                    <a:lumMod val="75000"/>
                  </a:schemeClr>
                </a:solidFill>
                <a:latin typeface="Monaco" charset="0"/>
                <a:ea typeface="Monaco" charset="0"/>
                <a:cs typeface="Monaco" charset="0"/>
              </a:rPr>
              <a:t>自定义采样</a:t>
            </a:r>
            <a:r>
              <a:rPr lang="zh-CN" altLang="en-US" sz="1600" dirty="0" smtClean="0">
                <a:solidFill>
                  <a:schemeClr val="bg1">
                    <a:lumMod val="75000"/>
                  </a:schemeClr>
                </a:solidFill>
                <a:latin typeface="Monaco" charset="0"/>
                <a:ea typeface="Monaco" charset="0"/>
                <a:cs typeface="Monaco" charset="0"/>
              </a:rPr>
              <a:t>密度</a:t>
            </a:r>
            <a:endParaRPr lang="en-US" altLang="zh-CN" sz="1600" dirty="0" smtClean="0">
              <a:solidFill>
                <a:schemeClr val="bg1">
                  <a:lumMod val="75000"/>
                </a:schemeClr>
              </a:solidFill>
              <a:latin typeface="Monaco" charset="0"/>
              <a:ea typeface="Monaco" charset="0"/>
              <a:cs typeface="Monaco" charset="0"/>
            </a:endParaRPr>
          </a:p>
          <a:p>
            <a:endParaRPr lang="en-US" altLang="zh-CN" sz="1600" dirty="0">
              <a:solidFill>
                <a:schemeClr val="bg1">
                  <a:lumMod val="75000"/>
                </a:schemeClr>
              </a:solidFill>
              <a:latin typeface="Monaco" charset="0"/>
              <a:ea typeface="Monaco" charset="0"/>
              <a:cs typeface="Monaco" charset="0"/>
            </a:endParaRPr>
          </a:p>
          <a:p>
            <a:r>
              <a:rPr lang="en-US" altLang="zh-CN" sz="1600" dirty="0" smtClean="0">
                <a:solidFill>
                  <a:srgbClr val="008000"/>
                </a:solidFill>
                <a:latin typeface="Monaco" charset="0"/>
                <a:ea typeface="Monaco" charset="0"/>
                <a:cs typeface="Monaco" charset="0"/>
              </a:rPr>
              <a:t>for</a:t>
            </a:r>
            <a:r>
              <a:rPr lang="en-US" altLang="zh-CN" sz="1600" dirty="0" smtClean="0">
                <a:latin typeface="Monaco" charset="0"/>
                <a:ea typeface="Monaco" charset="0"/>
                <a:cs typeface="Monaco" charset="0"/>
              </a:rPr>
              <a:t> (</a:t>
            </a:r>
            <a:r>
              <a:rPr lang="en-US" altLang="zh-CN" sz="1600" dirty="0" err="1" smtClean="0">
                <a:latin typeface="Monaco" charset="0"/>
                <a:ea typeface="Monaco" charset="0"/>
                <a:cs typeface="Monaco" charset="0"/>
              </a:rPr>
              <a:t>int</a:t>
            </a:r>
            <a:r>
              <a:rPr lang="en-US" altLang="zh-CN" sz="1600" dirty="0" smtClean="0">
                <a:latin typeface="Monaco" charset="0"/>
                <a:ea typeface="Monaco" charset="0"/>
                <a:cs typeface="Monaco" charset="0"/>
              </a:rPr>
              <a:t> </a:t>
            </a:r>
            <a:r>
              <a:rPr lang="en-US" altLang="zh-CN" sz="1600" dirty="0" err="1" smtClean="0">
                <a:latin typeface="Monaco" charset="0"/>
                <a:ea typeface="Monaco" charset="0"/>
                <a:cs typeface="Monaco" charset="0"/>
              </a:rPr>
              <a:t>i</a:t>
            </a:r>
            <a:r>
              <a:rPr lang="en-US" altLang="zh-CN" sz="1600" dirty="0" smtClean="0">
                <a:latin typeface="Monaco" charset="0"/>
                <a:ea typeface="Monaco" charset="0"/>
                <a:cs typeface="Monaco" charset="0"/>
              </a:rPr>
              <a:t> = 0; </a:t>
            </a:r>
            <a:r>
              <a:rPr lang="en-US" altLang="zh-CN" sz="1600" dirty="0" err="1" smtClean="0">
                <a:latin typeface="Monaco" charset="0"/>
                <a:ea typeface="Monaco" charset="0"/>
                <a:cs typeface="Monaco" charset="0"/>
              </a:rPr>
              <a:t>i</a:t>
            </a: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&lt;= nu; </a:t>
            </a:r>
            <a:r>
              <a:rPr lang="en-US" altLang="zh-CN" sz="1600" dirty="0" err="1" smtClean="0">
                <a:latin typeface="Monaco" charset="0"/>
                <a:ea typeface="Monaco" charset="0"/>
                <a:cs typeface="Monaco" charset="0"/>
              </a:rPr>
              <a:t>i</a:t>
            </a:r>
            <a:r>
              <a:rPr lang="en-US" altLang="zh-CN" sz="1600" dirty="0" smtClean="0">
                <a:latin typeface="Monaco" charset="0"/>
                <a:ea typeface="Monaco" charset="0"/>
                <a:cs typeface="Monaco" charset="0"/>
              </a:rPr>
              <a:t>++) {</a:t>
            </a:r>
          </a:p>
          <a:p>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smtClean="0">
                <a:solidFill>
                  <a:srgbClr val="008000"/>
                </a:solidFill>
                <a:latin typeface="Monaco" charset="0"/>
                <a:ea typeface="Monaco" charset="0"/>
                <a:cs typeface="Monaco" charset="0"/>
              </a:rPr>
              <a:t>for</a:t>
            </a:r>
            <a:r>
              <a:rPr lang="en-US" altLang="zh-CN" sz="1600" dirty="0" smtClean="0">
                <a:latin typeface="Monaco" charset="0"/>
                <a:ea typeface="Monaco" charset="0"/>
                <a:cs typeface="Monaco" charset="0"/>
              </a:rPr>
              <a:t> (</a:t>
            </a:r>
            <a:r>
              <a:rPr lang="en-US" altLang="zh-CN" sz="1600" dirty="0" err="1" smtClean="0">
                <a:latin typeface="Monaco" charset="0"/>
                <a:ea typeface="Monaco" charset="0"/>
                <a:cs typeface="Monaco" charset="0"/>
              </a:rPr>
              <a:t>int</a:t>
            </a:r>
            <a:r>
              <a:rPr lang="en-US" altLang="zh-CN" sz="1600" dirty="0" smtClean="0">
                <a:latin typeface="Monaco" charset="0"/>
                <a:ea typeface="Monaco" charset="0"/>
                <a:cs typeface="Monaco" charset="0"/>
              </a:rPr>
              <a:t> j = 0; j &lt;= </a:t>
            </a:r>
            <a:r>
              <a:rPr lang="en-US" altLang="zh-CN" sz="1600" dirty="0" err="1" smtClean="0">
                <a:latin typeface="Monaco" charset="0"/>
                <a:ea typeface="Monaco" charset="0"/>
                <a:cs typeface="Monaco" charset="0"/>
              </a:rPr>
              <a:t>nv</a:t>
            </a:r>
            <a:r>
              <a:rPr lang="en-US" altLang="zh-CN" sz="1600" dirty="0" smtClean="0">
                <a:latin typeface="Monaco" charset="0"/>
                <a:ea typeface="Monaco" charset="0"/>
                <a:cs typeface="Monaco" charset="0"/>
              </a:rPr>
              <a:t>; </a:t>
            </a:r>
            <a:r>
              <a:rPr lang="en-US" altLang="zh-CN" sz="1600" dirty="0" err="1" smtClean="0">
                <a:latin typeface="Monaco" charset="0"/>
                <a:ea typeface="Monaco" charset="0"/>
                <a:cs typeface="Monaco" charset="0"/>
              </a:rPr>
              <a:t>j++</a:t>
            </a:r>
            <a:r>
              <a:rPr lang="en-US" altLang="zh-CN" sz="1600" dirty="0" smtClean="0">
                <a:latin typeface="Monaco" charset="0"/>
                <a:ea typeface="Monaco" charset="0"/>
                <a:cs typeface="Monaco" charset="0"/>
              </a:rPr>
              <a:t>) {</a:t>
            </a:r>
          </a:p>
          <a:p>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float u = (float)</a:t>
            </a:r>
            <a:r>
              <a:rPr lang="en-US" altLang="zh-CN" sz="1600" dirty="0" err="1" smtClean="0">
                <a:latin typeface="Monaco" charset="0"/>
                <a:ea typeface="Monaco" charset="0"/>
                <a:cs typeface="Monaco" charset="0"/>
              </a:rPr>
              <a:t>i</a:t>
            </a:r>
            <a:r>
              <a:rPr lang="en-US" altLang="zh-CN" sz="1600" dirty="0" smtClean="0">
                <a:latin typeface="Monaco" charset="0"/>
                <a:ea typeface="Monaco" charset="0"/>
                <a:cs typeface="Monaco" charset="0"/>
              </a:rPr>
              <a:t>/nu, v = float(j)/</a:t>
            </a:r>
            <a:r>
              <a:rPr lang="en-US" altLang="zh-CN" sz="1600" dirty="0" err="1" smtClean="0">
                <a:latin typeface="Monaco" charset="0"/>
                <a:ea typeface="Monaco" charset="0"/>
                <a:cs typeface="Monaco" charset="0"/>
              </a:rPr>
              <a:t>nv</a:t>
            </a:r>
            <a:r>
              <a:rPr lang="en-US" altLang="zh-CN" sz="1600" dirty="0" smtClean="0">
                <a:latin typeface="Monaco" charset="0"/>
                <a:ea typeface="Monaco" charset="0"/>
                <a:cs typeface="Monaco" charset="0"/>
              </a:rPr>
              <a:t>;</a:t>
            </a:r>
          </a:p>
          <a:p>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err="1" smtClean="0">
                <a:latin typeface="Monaco" charset="0"/>
                <a:ea typeface="Monaco" charset="0"/>
                <a:cs typeface="Monaco" charset="0"/>
              </a:rPr>
              <a:t>points.push_back</a:t>
            </a:r>
            <a:r>
              <a:rPr lang="en-US" altLang="zh-CN" sz="1600" dirty="0" smtClean="0">
                <a:latin typeface="Monaco" charset="0"/>
                <a:ea typeface="Monaco" charset="0"/>
                <a:cs typeface="Monaco" charset="0"/>
              </a:rPr>
              <a:t>(</a:t>
            </a:r>
            <a:r>
              <a:rPr lang="en-US" altLang="zh-CN" sz="1600" dirty="0" smtClean="0">
                <a:solidFill>
                  <a:srgbClr val="FF0000"/>
                </a:solidFill>
                <a:latin typeface="Monaco" charset="0"/>
                <a:ea typeface="Monaco" charset="0"/>
                <a:cs typeface="Monaco" charset="0"/>
              </a:rPr>
              <a:t>Curve(u, v, p)</a:t>
            </a:r>
            <a:r>
              <a:rPr lang="en-US" altLang="zh-CN" sz="1600" dirty="0" smtClean="0">
                <a:latin typeface="Monaco" charset="0"/>
                <a:ea typeface="Monaco" charset="0"/>
                <a:cs typeface="Monaco" charset="0"/>
              </a:rPr>
              <a:t>);</a:t>
            </a:r>
          </a:p>
          <a:p>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smtClean="0">
                <a:solidFill>
                  <a:srgbClr val="008000"/>
                </a:solidFill>
                <a:latin typeface="Monaco" charset="0"/>
                <a:ea typeface="Monaco" charset="0"/>
                <a:cs typeface="Monaco" charset="0"/>
              </a:rPr>
              <a:t>if</a:t>
            </a:r>
            <a:r>
              <a:rPr lang="en-US" altLang="zh-CN" sz="1600" dirty="0" smtClean="0">
                <a:latin typeface="Monaco" charset="0"/>
                <a:ea typeface="Monaco" charset="0"/>
                <a:cs typeface="Monaco" charset="0"/>
              </a:rPr>
              <a:t> (</a:t>
            </a:r>
            <a:r>
              <a:rPr lang="en-US" altLang="zh-CN" sz="1600" dirty="0" err="1" smtClean="0">
                <a:latin typeface="Monaco" charset="0"/>
                <a:ea typeface="Monaco" charset="0"/>
                <a:cs typeface="Monaco" charset="0"/>
              </a:rPr>
              <a:t>i</a:t>
            </a:r>
            <a:r>
              <a:rPr lang="en-US" altLang="zh-CN" sz="1600" dirty="0" smtClean="0">
                <a:latin typeface="Monaco" charset="0"/>
                <a:ea typeface="Monaco" charset="0"/>
                <a:cs typeface="Monaco" charset="0"/>
              </a:rPr>
              <a:t> != 0 &amp;&amp; j != 0)</a:t>
            </a:r>
          </a:p>
          <a:p>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err="1" smtClean="0">
                <a:latin typeface="Monaco" charset="0"/>
                <a:ea typeface="Monaco" charset="0"/>
                <a:cs typeface="Monaco" charset="0"/>
              </a:rPr>
              <a:t>meshes.push_back</a:t>
            </a:r>
            <a:r>
              <a:rPr lang="en-US" altLang="zh-CN" sz="1600" dirty="0" smtClean="0">
                <a:latin typeface="Monaco" charset="0"/>
                <a:ea typeface="Monaco" charset="0"/>
                <a:cs typeface="Monaco" charset="0"/>
              </a:rPr>
              <a:t>(</a:t>
            </a:r>
            <a:r>
              <a:rPr lang="en-US" altLang="zh-CN" sz="1600" dirty="0" smtClean="0">
                <a:solidFill>
                  <a:srgbClr val="00B0F0"/>
                </a:solidFill>
                <a:latin typeface="Monaco" charset="0"/>
                <a:ea typeface="Monaco" charset="0"/>
                <a:cs typeface="Monaco" charset="0"/>
              </a:rPr>
              <a:t>int4</a:t>
            </a:r>
            <a:r>
              <a:rPr lang="en-US" altLang="zh-CN" sz="1600" dirty="0" smtClean="0">
                <a:latin typeface="Monaco" charset="0"/>
                <a:ea typeface="Monaco" charset="0"/>
                <a:cs typeface="Monaco" charset="0"/>
              </a:rPr>
              <a:t>(.., .., .., ..)); </a:t>
            </a:r>
            <a:r>
              <a:rPr lang="en-US" altLang="zh-CN" sz="1600" dirty="0">
                <a:solidFill>
                  <a:schemeClr val="bg1">
                    <a:lumMod val="75000"/>
                  </a:schemeClr>
                </a:solidFill>
                <a:latin typeface="Monaco" charset="0"/>
                <a:ea typeface="Monaco" charset="0"/>
                <a:cs typeface="Monaco" charset="0"/>
              </a:rPr>
              <a:t>// </a:t>
            </a:r>
            <a:r>
              <a:rPr lang="en-US" altLang="zh-CN" sz="1600" dirty="0" smtClean="0">
                <a:solidFill>
                  <a:schemeClr val="bg1">
                    <a:lumMod val="75000"/>
                  </a:schemeClr>
                </a:solidFill>
                <a:latin typeface="Monaco" charset="0"/>
                <a:ea typeface="Monaco" charset="0"/>
                <a:cs typeface="Monaco" charset="0"/>
              </a:rPr>
              <a:t>index</a:t>
            </a:r>
            <a:r>
              <a:rPr lang="zh-CN" altLang="en-US" sz="1600" dirty="0" smtClean="0">
                <a:solidFill>
                  <a:schemeClr val="bg1">
                    <a:lumMod val="75000"/>
                  </a:schemeClr>
                </a:solidFill>
                <a:latin typeface="Monaco" charset="0"/>
                <a:ea typeface="Monaco" charset="0"/>
                <a:cs typeface="Monaco" charset="0"/>
              </a:rPr>
              <a:t>从</a:t>
            </a:r>
            <a:r>
              <a:rPr lang="en-US" altLang="zh-CN" sz="1600" dirty="0" smtClean="0">
                <a:solidFill>
                  <a:schemeClr val="bg1">
                    <a:lumMod val="75000"/>
                  </a:schemeClr>
                </a:solidFill>
                <a:latin typeface="Monaco" charset="0"/>
                <a:ea typeface="Monaco" charset="0"/>
                <a:cs typeface="Monaco" charset="0"/>
              </a:rPr>
              <a:t>0</a:t>
            </a:r>
            <a:r>
              <a:rPr lang="zh-CN" altLang="en-US" sz="1600" dirty="0" smtClean="0">
                <a:solidFill>
                  <a:schemeClr val="bg1">
                    <a:lumMod val="75000"/>
                  </a:schemeClr>
                </a:solidFill>
                <a:latin typeface="Monaco" charset="0"/>
                <a:ea typeface="Monaco" charset="0"/>
                <a:cs typeface="Monaco" charset="0"/>
              </a:rPr>
              <a:t>开始</a:t>
            </a:r>
            <a:endParaRPr lang="en-US" altLang="zh-CN" sz="1600" dirty="0">
              <a:solidFill>
                <a:schemeClr val="bg1">
                  <a:lumMod val="75000"/>
                </a:schemeClr>
              </a:solidFill>
              <a:latin typeface="Monaco" charset="0"/>
              <a:ea typeface="Monaco" charset="0"/>
              <a:cs typeface="Monaco" charset="0"/>
            </a:endParaRPr>
          </a:p>
          <a:p>
            <a:endParaRPr lang="en-US" altLang="zh-CN" sz="1600" dirty="0" smtClean="0">
              <a:latin typeface="Monaco" charset="0"/>
              <a:ea typeface="Monaco" charset="0"/>
              <a:cs typeface="Monaco" charset="0"/>
            </a:endParaRPr>
          </a:p>
          <a:p>
            <a:r>
              <a:rPr lang="en-US" altLang="zh-CN" sz="1600" dirty="0" smtClean="0">
                <a:latin typeface="Monaco" charset="0"/>
                <a:ea typeface="Monaco" charset="0"/>
                <a:cs typeface="Monaco" charset="0"/>
              </a:rPr>
              <a:t>    }</a:t>
            </a:r>
          </a:p>
          <a:p>
            <a:r>
              <a:rPr lang="en-US" altLang="zh-CN" sz="1600" dirty="0" smtClean="0">
                <a:latin typeface="Monaco" charset="0"/>
                <a:ea typeface="Monaco" charset="0"/>
                <a:cs typeface="Monaco" charset="0"/>
              </a:rPr>
              <a:t>}</a:t>
            </a:r>
          </a:p>
        </p:txBody>
      </p:sp>
    </p:spTree>
    <p:extLst>
      <p:ext uri="{BB962C8B-B14F-4D97-AF65-F5344CB8AC3E}">
        <p14:creationId xmlns:p14="http://schemas.microsoft.com/office/powerpoint/2010/main" val="3914328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写</a:t>
            </a:r>
            <a:r>
              <a:rPr lang="zh-CN" altLang="en-US" dirty="0" smtClean="0"/>
              <a:t>文件，查看</a:t>
            </a:r>
            <a:endParaRPr lang="zh-CN" altLang="en-US" dirty="0"/>
          </a:p>
        </p:txBody>
      </p:sp>
      <p:sp>
        <p:nvSpPr>
          <p:cNvPr id="5" name="内容占位符 2"/>
          <p:cNvSpPr>
            <a:spLocks noGrp="1"/>
          </p:cNvSpPr>
          <p:nvPr>
            <p:ph idx="1"/>
          </p:nvPr>
        </p:nvSpPr>
        <p:spPr>
          <a:xfrm>
            <a:off x="457200" y="1600202"/>
            <a:ext cx="8229600" cy="4525963"/>
          </a:xfrm>
        </p:spPr>
        <p:txBody>
          <a:bodyPr/>
          <a:lstStyle/>
          <a:p>
            <a:r>
              <a:rPr lang="zh-CN" altLang="en-US" sz="2000" dirty="0" smtClean="0"/>
              <a:t>推荐写成</a:t>
            </a:r>
            <a:r>
              <a:rPr lang="en-US" altLang="zh-CN" sz="2000" dirty="0" err="1" smtClean="0"/>
              <a:t>obj</a:t>
            </a:r>
            <a:r>
              <a:rPr lang="zh-CN" altLang="en-US" sz="2000" dirty="0" smtClean="0"/>
              <a:t>格式的网格，</a:t>
            </a:r>
            <a:r>
              <a:rPr lang="zh-CN" altLang="en-US" sz="2000" dirty="0"/>
              <a:t>最</a:t>
            </a:r>
            <a:r>
              <a:rPr lang="zh-CN" altLang="en-US" sz="2000" dirty="0" smtClean="0"/>
              <a:t>基本</a:t>
            </a:r>
            <a:r>
              <a:rPr lang="zh-CN" altLang="en-US" sz="2000" dirty="0"/>
              <a:t>的</a:t>
            </a:r>
            <a:r>
              <a:rPr lang="en-US" altLang="zh-CN" sz="2000" dirty="0" err="1" smtClean="0"/>
              <a:t>obj</a:t>
            </a:r>
            <a:r>
              <a:rPr lang="zh-CN" altLang="en-US" sz="2000" dirty="0" smtClean="0"/>
              <a:t>的格式</a:t>
            </a:r>
            <a:r>
              <a:rPr lang="zh-CN" altLang="en-US" sz="2000" dirty="0" smtClean="0"/>
              <a:t>如下</a:t>
            </a:r>
            <a:r>
              <a:rPr lang="en-US" altLang="zh-CN" sz="2000" dirty="0" smtClean="0"/>
              <a:t>(f</a:t>
            </a:r>
            <a:r>
              <a:rPr lang="en-US" altLang="zh-CN" sz="2000" dirty="0" smtClean="0"/>
              <a:t>-</a:t>
            </a:r>
            <a:r>
              <a:rPr lang="en-US" altLang="zh-CN" sz="2000" dirty="0" err="1" smtClean="0"/>
              <a:t>idx</a:t>
            </a:r>
            <a:r>
              <a:rPr lang="zh-CN" altLang="en-US" sz="2000" dirty="0" smtClean="0"/>
              <a:t>从</a:t>
            </a:r>
            <a:r>
              <a:rPr lang="en-US" altLang="zh-CN" sz="2000" dirty="0" smtClean="0"/>
              <a:t>0</a:t>
            </a:r>
            <a:r>
              <a:rPr lang="zh-CN" altLang="en-US" sz="2000" dirty="0" smtClean="0"/>
              <a:t>开始</a:t>
            </a:r>
            <a:r>
              <a:rPr lang="en-US" altLang="zh-CN" sz="2000" dirty="0" smtClean="0"/>
              <a:t>):</a:t>
            </a:r>
            <a:endParaRPr lang="en-US" altLang="zh-CN" sz="2000" dirty="0" smtClean="0"/>
          </a:p>
          <a:p>
            <a:endParaRPr lang="en-US" altLang="zh-CN" sz="2000" dirty="0" smtClean="0"/>
          </a:p>
          <a:p>
            <a:pPr marL="0" indent="0">
              <a:buNone/>
            </a:pPr>
            <a:r>
              <a:rPr lang="en-US" altLang="zh-CN" sz="1600" dirty="0" err="1" smtClean="0">
                <a:latin typeface="Monaco" charset="0"/>
                <a:ea typeface="Monaco" charset="0"/>
                <a:cs typeface="Monaco" charset="0"/>
              </a:rPr>
              <a:t>fprintf</a:t>
            </a:r>
            <a:r>
              <a:rPr lang="en-US" altLang="zh-CN" sz="1600" dirty="0" smtClean="0">
                <a:latin typeface="Monaco" charset="0"/>
                <a:ea typeface="Monaco" charset="0"/>
                <a:cs typeface="Monaco" charset="0"/>
              </a:rPr>
              <a:t>(</a:t>
            </a:r>
            <a:r>
              <a:rPr lang="en-US" altLang="zh-CN" sz="1600" dirty="0" err="1" smtClean="0">
                <a:latin typeface="Monaco" charset="0"/>
                <a:ea typeface="Monaco" charset="0"/>
                <a:cs typeface="Monaco" charset="0"/>
              </a:rPr>
              <a:t>fp</a:t>
            </a:r>
            <a:r>
              <a:rPr lang="en-US" altLang="zh-CN" sz="1600" dirty="0" smtClean="0">
                <a:latin typeface="Monaco" charset="0"/>
                <a:ea typeface="Monaco" charset="0"/>
                <a:cs typeface="Monaco" charset="0"/>
              </a:rPr>
              <a:t>, “</a:t>
            </a:r>
            <a:r>
              <a:rPr lang="en-US" altLang="zh-CN" sz="1600" dirty="0" smtClean="0">
                <a:solidFill>
                  <a:srgbClr val="0070C0"/>
                </a:solidFill>
                <a:latin typeface="Monaco" charset="0"/>
                <a:ea typeface="Monaco" charset="0"/>
                <a:cs typeface="Monaco" charset="0"/>
              </a:rPr>
              <a:t>v %f %f %f\n</a:t>
            </a:r>
            <a:r>
              <a:rPr lang="en-US" altLang="zh-CN" sz="1600" dirty="0" smtClean="0">
                <a:latin typeface="Monaco" charset="0"/>
                <a:ea typeface="Monaco" charset="0"/>
                <a:cs typeface="Monaco" charset="0"/>
              </a:rPr>
              <a:t>”, </a:t>
            </a:r>
          </a:p>
          <a:p>
            <a:pPr marL="0" indent="0">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points[</a:t>
            </a:r>
            <a:r>
              <a:rPr lang="en-US" altLang="zh-CN" sz="1600" dirty="0" err="1" smtClean="0">
                <a:latin typeface="Monaco" charset="0"/>
                <a:ea typeface="Monaco" charset="0"/>
                <a:cs typeface="Monaco" charset="0"/>
              </a:rPr>
              <a:t>i</a:t>
            </a:r>
            <a:r>
              <a:rPr lang="en-US" altLang="zh-CN" sz="1600" dirty="0" smtClean="0">
                <a:latin typeface="Monaco" charset="0"/>
                <a:ea typeface="Monaco" charset="0"/>
                <a:cs typeface="Monaco" charset="0"/>
              </a:rPr>
              <a:t>].x, points[</a:t>
            </a:r>
            <a:r>
              <a:rPr lang="en-US" altLang="zh-CN" sz="1600" dirty="0" err="1" smtClean="0">
                <a:latin typeface="Monaco" charset="0"/>
                <a:ea typeface="Monaco" charset="0"/>
                <a:cs typeface="Monaco" charset="0"/>
              </a:rPr>
              <a:t>i</a:t>
            </a:r>
            <a:r>
              <a:rPr lang="en-US" altLang="zh-CN" sz="1600" dirty="0" smtClean="0">
                <a:latin typeface="Monaco" charset="0"/>
                <a:ea typeface="Monaco" charset="0"/>
                <a:cs typeface="Monaco" charset="0"/>
              </a:rPr>
              <a:t>].y, points[</a:t>
            </a:r>
            <a:r>
              <a:rPr lang="en-US" altLang="zh-CN" sz="1600" dirty="0" err="1" smtClean="0">
                <a:latin typeface="Monaco" charset="0"/>
                <a:ea typeface="Monaco" charset="0"/>
                <a:cs typeface="Monaco" charset="0"/>
              </a:rPr>
              <a:t>i</a:t>
            </a:r>
            <a:r>
              <a:rPr lang="en-US" altLang="zh-CN" sz="1600" dirty="0" smtClean="0">
                <a:latin typeface="Monaco" charset="0"/>
                <a:ea typeface="Monaco" charset="0"/>
                <a:cs typeface="Monaco" charset="0"/>
              </a:rPr>
              <a:t>].z);</a:t>
            </a:r>
          </a:p>
          <a:p>
            <a:pPr marL="0" indent="0">
              <a:buNone/>
            </a:pPr>
            <a:r>
              <a:rPr lang="en-US" altLang="zh-CN" sz="1600" dirty="0" err="1">
                <a:latin typeface="Monaco" charset="0"/>
                <a:ea typeface="Monaco" charset="0"/>
                <a:cs typeface="Monaco" charset="0"/>
              </a:rPr>
              <a:t>f</a:t>
            </a:r>
            <a:r>
              <a:rPr lang="en-US" altLang="zh-CN" sz="1600" dirty="0" err="1" smtClean="0">
                <a:latin typeface="Monaco" charset="0"/>
                <a:ea typeface="Monaco" charset="0"/>
                <a:cs typeface="Monaco" charset="0"/>
              </a:rPr>
              <a:t>printf</a:t>
            </a:r>
            <a:r>
              <a:rPr lang="en-US" altLang="zh-CN" sz="1600" dirty="0" smtClean="0">
                <a:latin typeface="Monaco" charset="0"/>
                <a:ea typeface="Monaco" charset="0"/>
                <a:cs typeface="Monaco" charset="0"/>
              </a:rPr>
              <a:t>(</a:t>
            </a:r>
            <a:r>
              <a:rPr lang="en-US" altLang="zh-CN" sz="1600" dirty="0" err="1" smtClean="0">
                <a:latin typeface="Monaco" charset="0"/>
                <a:ea typeface="Monaco" charset="0"/>
                <a:cs typeface="Monaco" charset="0"/>
              </a:rPr>
              <a:t>fp</a:t>
            </a:r>
            <a:r>
              <a:rPr lang="en-US" altLang="zh-CN" sz="1600" dirty="0" smtClean="0">
                <a:latin typeface="Monaco" charset="0"/>
                <a:ea typeface="Monaco" charset="0"/>
                <a:cs typeface="Monaco" charset="0"/>
              </a:rPr>
              <a:t>, “</a:t>
            </a:r>
            <a:r>
              <a:rPr lang="en-US" altLang="zh-CN" sz="1600" dirty="0" smtClean="0">
                <a:solidFill>
                  <a:srgbClr val="0070C0"/>
                </a:solidFill>
                <a:latin typeface="Monaco" charset="0"/>
                <a:ea typeface="Monaco" charset="0"/>
                <a:cs typeface="Monaco" charset="0"/>
              </a:rPr>
              <a:t>f %d %d %</a:t>
            </a:r>
            <a:r>
              <a:rPr lang="en-US" altLang="zh-CN" sz="1600" dirty="0" smtClean="0">
                <a:solidFill>
                  <a:srgbClr val="0070C0"/>
                </a:solidFill>
                <a:latin typeface="Monaco" charset="0"/>
                <a:ea typeface="Monaco" charset="0"/>
                <a:cs typeface="Monaco" charset="0"/>
              </a:rPr>
              <a:t>d %d\n</a:t>
            </a:r>
            <a:r>
              <a:rPr lang="en-US" altLang="zh-CN" sz="1600" dirty="0" smtClean="0">
                <a:latin typeface="Monaco" charset="0"/>
                <a:ea typeface="Monaco" charset="0"/>
                <a:cs typeface="Monaco" charset="0"/>
              </a:rPr>
              <a:t>”, </a:t>
            </a:r>
          </a:p>
          <a:p>
            <a:pPr marL="0" indent="0">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meshes[</a:t>
            </a:r>
            <a:r>
              <a:rPr lang="en-US" altLang="zh-CN" sz="1600" dirty="0" err="1" smtClean="0">
                <a:latin typeface="Monaco" charset="0"/>
                <a:ea typeface="Monaco" charset="0"/>
                <a:cs typeface="Monaco" charset="0"/>
              </a:rPr>
              <a:t>i</a:t>
            </a:r>
            <a:r>
              <a:rPr lang="en-US" altLang="zh-CN" sz="1600" dirty="0" smtClean="0">
                <a:latin typeface="Monaco" charset="0"/>
                <a:ea typeface="Monaco" charset="0"/>
                <a:cs typeface="Monaco" charset="0"/>
              </a:rPr>
              <a:t>][0], meshes[</a:t>
            </a:r>
            <a:r>
              <a:rPr lang="en-US" altLang="zh-CN" sz="1600" dirty="0" err="1" smtClean="0">
                <a:latin typeface="Monaco" charset="0"/>
                <a:ea typeface="Monaco" charset="0"/>
                <a:cs typeface="Monaco" charset="0"/>
              </a:rPr>
              <a:t>i</a:t>
            </a:r>
            <a:r>
              <a:rPr lang="en-US" altLang="zh-CN" sz="1600" dirty="0" smtClean="0">
                <a:latin typeface="Monaco" charset="0"/>
                <a:ea typeface="Monaco" charset="0"/>
                <a:cs typeface="Monaco" charset="0"/>
              </a:rPr>
              <a:t>][1], meshes[</a:t>
            </a:r>
            <a:r>
              <a:rPr lang="en-US" altLang="zh-CN" sz="1600" dirty="0" err="1" smtClean="0">
                <a:latin typeface="Monaco" charset="0"/>
                <a:ea typeface="Monaco" charset="0"/>
                <a:cs typeface="Monaco" charset="0"/>
              </a:rPr>
              <a:t>i</a:t>
            </a:r>
            <a:r>
              <a:rPr lang="en-US" altLang="zh-CN" sz="1600" dirty="0" smtClean="0">
                <a:latin typeface="Monaco" charset="0"/>
                <a:ea typeface="Monaco" charset="0"/>
                <a:cs typeface="Monaco" charset="0"/>
              </a:rPr>
              <a:t>][2], meshes[</a:t>
            </a:r>
            <a:r>
              <a:rPr lang="en-US" altLang="zh-CN" sz="1600" dirty="0" err="1" smtClean="0">
                <a:latin typeface="Monaco" charset="0"/>
                <a:ea typeface="Monaco" charset="0"/>
                <a:cs typeface="Monaco" charset="0"/>
              </a:rPr>
              <a:t>i</a:t>
            </a:r>
            <a:r>
              <a:rPr lang="en-US" altLang="zh-CN" sz="1600" dirty="0" smtClean="0">
                <a:latin typeface="Monaco" charset="0"/>
                <a:ea typeface="Monaco" charset="0"/>
                <a:cs typeface="Monaco" charset="0"/>
              </a:rPr>
              <a:t>][3]);</a:t>
            </a:r>
            <a:endParaRPr lang="en-US" altLang="zh-CN" sz="1600" dirty="0">
              <a:latin typeface="Monaco" charset="0"/>
              <a:ea typeface="Monaco" charset="0"/>
              <a:cs typeface="Monaco" charset="0"/>
            </a:endParaRPr>
          </a:p>
          <a:p>
            <a:endParaRPr lang="en-US" altLang="zh-CN" sz="2000" dirty="0" smtClean="0"/>
          </a:p>
          <a:p>
            <a:r>
              <a:rPr lang="zh-CN" altLang="en-US" sz="2000" dirty="0" smtClean="0"/>
              <a:t>也可以存成</a:t>
            </a:r>
            <a:r>
              <a:rPr lang="en-US" altLang="zh-CN" sz="2000" dirty="0"/>
              <a:t>ply</a:t>
            </a:r>
            <a:r>
              <a:rPr lang="zh-CN" altLang="en-US" sz="2000" dirty="0" smtClean="0"/>
              <a:t>等格式，</a:t>
            </a:r>
            <a:r>
              <a:rPr lang="zh-CN" altLang="en-US" sz="2000" dirty="0" smtClean="0"/>
              <a:t>注意</a:t>
            </a:r>
            <a:r>
              <a:rPr lang="en-US" altLang="zh-CN" sz="2000" dirty="0" smtClean="0"/>
              <a:t>ply</a:t>
            </a:r>
            <a:r>
              <a:rPr lang="zh-CN" altLang="en-US" sz="2000" dirty="0" smtClean="0"/>
              <a:t>格式</a:t>
            </a:r>
            <a:r>
              <a:rPr lang="zh-CN" altLang="en-US" sz="2000" dirty="0" smtClean="0"/>
              <a:t>的点序号从</a:t>
            </a:r>
            <a:r>
              <a:rPr lang="en-US" altLang="zh-CN" sz="2000" dirty="0" smtClean="0"/>
              <a:t>1</a:t>
            </a:r>
            <a:r>
              <a:rPr lang="zh-CN" altLang="en-US" sz="2000" dirty="0" smtClean="0"/>
              <a:t>开始。</a:t>
            </a:r>
            <a:endParaRPr lang="en-US" altLang="zh-CN" sz="2000" dirty="0" smtClean="0"/>
          </a:p>
          <a:p>
            <a:endParaRPr lang="en-US" altLang="zh-CN" sz="2000" dirty="0"/>
          </a:p>
        </p:txBody>
      </p:sp>
    </p:spTree>
    <p:extLst>
      <p:ext uri="{BB962C8B-B14F-4D97-AF65-F5344CB8AC3E}">
        <p14:creationId xmlns:p14="http://schemas.microsoft.com/office/powerpoint/2010/main" val="1800345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第一步的具体要求与总结</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建议借助造型软件来设计复杂模型。</a:t>
            </a:r>
            <a:endParaRPr lang="en-US" altLang="zh-CN" sz="2400" dirty="0" smtClean="0"/>
          </a:p>
          <a:p>
            <a:pPr lvl="1"/>
            <a:r>
              <a:rPr lang="zh-CN" altLang="en-US" sz="1800" dirty="0" smtClean="0"/>
              <a:t>模型不宜太平整，尤其是参数曲面生成的。</a:t>
            </a:r>
            <a:endParaRPr lang="en-US" altLang="zh-CN" sz="1800" dirty="0" smtClean="0"/>
          </a:p>
          <a:p>
            <a:pPr lvl="1"/>
            <a:r>
              <a:rPr lang="zh-CN" altLang="en-US" sz="1800" dirty="0" smtClean="0"/>
              <a:t>模型不宜给自己挖坑</a:t>
            </a:r>
            <a:r>
              <a:rPr lang="en-US" altLang="zh-CN" sz="1800" dirty="0" smtClean="0"/>
              <a:t>(eps</a:t>
            </a:r>
            <a:r>
              <a:rPr lang="zh-CN" altLang="en-US" sz="1800" dirty="0" smtClean="0"/>
              <a:t>，分段函数等</a:t>
            </a:r>
            <a:r>
              <a:rPr lang="en-US" altLang="zh-CN" sz="1800" dirty="0" smtClean="0"/>
              <a:t>)</a:t>
            </a:r>
            <a:r>
              <a:rPr lang="zh-CN" altLang="en-US" sz="1800" dirty="0" smtClean="0"/>
              <a:t>。</a:t>
            </a:r>
            <a:endParaRPr lang="en-US" altLang="zh-CN" sz="1800" dirty="0" smtClean="0"/>
          </a:p>
          <a:p>
            <a:endParaRPr lang="en-US" altLang="zh-CN" sz="2400" dirty="0" smtClean="0"/>
          </a:p>
          <a:p>
            <a:r>
              <a:rPr lang="zh-CN" altLang="en-US" sz="2400" dirty="0" smtClean="0"/>
              <a:t>预期输出</a:t>
            </a:r>
            <a:r>
              <a:rPr lang="en-US" altLang="zh-CN" sz="2400" dirty="0" smtClean="0"/>
              <a:t>: </a:t>
            </a:r>
          </a:p>
          <a:p>
            <a:pPr lvl="1"/>
            <a:r>
              <a:rPr lang="zh-CN" altLang="en-US" sz="1800" dirty="0" smtClean="0"/>
              <a:t>实现参数曲面求交的同学：</a:t>
            </a:r>
            <a:r>
              <a:rPr lang="zh-CN" altLang="en-US" sz="1800" dirty="0" smtClean="0"/>
              <a:t>一个</a:t>
            </a:r>
            <a:r>
              <a:rPr lang="en-US" altLang="zh-CN" sz="1800" dirty="0" smtClean="0"/>
              <a:t>Curve</a:t>
            </a:r>
            <a:r>
              <a:rPr lang="zh-CN" altLang="en-US" sz="1800" dirty="0" smtClean="0"/>
              <a:t>函数和一堆控制点。</a:t>
            </a:r>
            <a:endParaRPr lang="en-US" altLang="zh-CN" sz="1800" dirty="0" smtClean="0"/>
          </a:p>
          <a:p>
            <a:pPr lvl="1"/>
            <a:r>
              <a:rPr lang="zh-CN" altLang="en-US" sz="1800" dirty="0" smtClean="0"/>
              <a:t>实现网格化求交的同学：一个</a:t>
            </a:r>
            <a:r>
              <a:rPr lang="en-US" altLang="zh-CN" sz="1800" dirty="0" err="1" smtClean="0"/>
              <a:t>obj</a:t>
            </a:r>
            <a:r>
              <a:rPr lang="en-US" altLang="zh-CN" sz="1800" dirty="0" smtClean="0"/>
              <a:t>/ply</a:t>
            </a:r>
            <a:r>
              <a:rPr lang="zh-CN" altLang="en-US" sz="1800" dirty="0" smtClean="0"/>
              <a:t>模型。</a:t>
            </a:r>
            <a:endParaRPr lang="en-US" altLang="zh-CN" sz="1800" dirty="0" smtClean="0"/>
          </a:p>
          <a:p>
            <a:pPr lvl="1"/>
            <a:endParaRPr lang="en-US" altLang="zh-CN" sz="1800" dirty="0"/>
          </a:p>
          <a:p>
            <a:r>
              <a:rPr lang="zh-CN" altLang="en-US" sz="2400" dirty="0" smtClean="0"/>
              <a:t>两种方法分差具体见评分细则，推荐前者。</a:t>
            </a:r>
            <a:endParaRPr lang="en-US" altLang="zh-CN" sz="2400" dirty="0" smtClean="0"/>
          </a:p>
        </p:txBody>
      </p:sp>
    </p:spTree>
    <p:extLst>
      <p:ext uri="{BB962C8B-B14F-4D97-AF65-F5344CB8AC3E}">
        <p14:creationId xmlns:p14="http://schemas.microsoft.com/office/powerpoint/2010/main" val="647497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cap="none" dirty="0" smtClean="0"/>
              <a:t>第二步：光线跟踪</a:t>
            </a:r>
            <a:endParaRPr lang="zh-CN" altLang="en-US" dirty="0"/>
          </a:p>
        </p:txBody>
      </p:sp>
      <p:sp>
        <p:nvSpPr>
          <p:cNvPr id="5" name="文本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48511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光线跟踪类别</a:t>
            </a:r>
            <a:endParaRPr lang="zh-CN" altLang="en-US" dirty="0"/>
          </a:p>
        </p:txBody>
      </p:sp>
      <p:sp>
        <p:nvSpPr>
          <p:cNvPr id="7" name="内容占位符 4"/>
          <p:cNvSpPr>
            <a:spLocks noGrp="1"/>
          </p:cNvSpPr>
          <p:nvPr>
            <p:ph idx="1"/>
          </p:nvPr>
        </p:nvSpPr>
        <p:spPr>
          <a:xfrm>
            <a:off x="457200" y="1600202"/>
            <a:ext cx="8229600" cy="4525963"/>
          </a:xfrm>
        </p:spPr>
        <p:txBody>
          <a:bodyPr>
            <a:normAutofit/>
          </a:bodyPr>
          <a:lstStyle/>
          <a:p>
            <a:r>
              <a:rPr lang="zh-CN" altLang="en-US" sz="2400" dirty="0" smtClean="0">
                <a:solidFill>
                  <a:schemeClr val="bg1">
                    <a:lumMod val="50000"/>
                  </a:schemeClr>
                </a:solidFill>
              </a:rPr>
              <a:t>光线投射</a:t>
            </a:r>
            <a:r>
              <a:rPr lang="en-US" altLang="zh-CN" sz="2400" dirty="0" smtClean="0">
                <a:solidFill>
                  <a:schemeClr val="bg1">
                    <a:lumMod val="50000"/>
                  </a:schemeClr>
                </a:solidFill>
              </a:rPr>
              <a:t>(Ray casting</a:t>
            </a:r>
            <a:r>
              <a:rPr lang="en-US" altLang="zh-CN" sz="2400" dirty="0" smtClean="0">
                <a:solidFill>
                  <a:schemeClr val="bg1">
                    <a:lumMod val="50000"/>
                  </a:schemeClr>
                </a:solidFill>
              </a:rPr>
              <a:t>) </a:t>
            </a:r>
            <a:r>
              <a:rPr lang="zh-CN" altLang="en-US" sz="2400" dirty="0" smtClean="0">
                <a:solidFill>
                  <a:schemeClr val="bg1">
                    <a:lumMod val="50000"/>
                  </a:schemeClr>
                </a:solidFill>
              </a:rPr>
              <a:t>   </a:t>
            </a:r>
            <a:r>
              <a:rPr lang="zh-CN" altLang="en-US" sz="2400" dirty="0" smtClean="0"/>
              <a:t>光线</a:t>
            </a:r>
            <a:r>
              <a:rPr lang="zh-CN" altLang="en-US" sz="2400" dirty="0" smtClean="0"/>
              <a:t>跟踪</a:t>
            </a:r>
            <a:r>
              <a:rPr lang="en-US" altLang="zh-CN" sz="2400" dirty="0" smtClean="0"/>
              <a:t>(Ray Tracing</a:t>
            </a:r>
            <a:r>
              <a:rPr lang="en-US" altLang="zh-CN" sz="2400" dirty="0" smtClean="0"/>
              <a:t>)</a:t>
            </a:r>
            <a:endParaRPr lang="en-US" altLang="zh-CN" sz="2400" dirty="0" smtClean="0"/>
          </a:p>
          <a:p>
            <a:r>
              <a:rPr lang="zh-CN" altLang="en-US" sz="2400" dirty="0" smtClean="0"/>
              <a:t>路径追踪</a:t>
            </a:r>
            <a:r>
              <a:rPr lang="en-US" altLang="zh-CN" sz="2400" dirty="0" smtClean="0"/>
              <a:t>(Monte Carlo Ray Tracing / Path Tracing</a:t>
            </a:r>
            <a:r>
              <a:rPr lang="en-US" altLang="zh-CN" sz="2400" dirty="0" smtClean="0"/>
              <a:t>)</a:t>
            </a:r>
          </a:p>
          <a:p>
            <a:r>
              <a:rPr lang="zh-CN" altLang="en-US" sz="2400" dirty="0" smtClean="0"/>
              <a:t>分布式光线跟踪</a:t>
            </a:r>
            <a:r>
              <a:rPr lang="en-US" altLang="zh-CN" sz="2400" dirty="0" smtClean="0"/>
              <a:t>(Distributed Ray Tracing)</a:t>
            </a:r>
            <a:endParaRPr lang="en-US" altLang="zh-CN" sz="2400" dirty="0" smtClean="0"/>
          </a:p>
          <a:p>
            <a:r>
              <a:rPr lang="zh-CN" altLang="en-US" sz="2400" dirty="0" smtClean="0"/>
              <a:t>光子映射</a:t>
            </a:r>
            <a:r>
              <a:rPr lang="en-US" altLang="zh-CN" sz="2400" dirty="0" smtClean="0"/>
              <a:t>(Photon mapping)</a:t>
            </a:r>
          </a:p>
          <a:p>
            <a:r>
              <a:rPr lang="zh-CN" altLang="en-US" sz="2400" dirty="0" smtClean="0"/>
              <a:t>渐进式光子映射</a:t>
            </a:r>
            <a:r>
              <a:rPr lang="en-US" altLang="zh-CN" sz="2400" dirty="0" smtClean="0"/>
              <a:t>(Progressive Photon mapping)</a:t>
            </a:r>
          </a:p>
          <a:p>
            <a:r>
              <a:rPr lang="zh-CN" altLang="en-US" sz="2400" dirty="0" smtClean="0"/>
              <a:t>随机渐进式光子映射</a:t>
            </a:r>
            <a:r>
              <a:rPr lang="en-US" altLang="zh-CN" sz="2400" dirty="0"/>
              <a:t>(Stochastic Progressive Photon Mapping)</a:t>
            </a:r>
            <a:endParaRPr lang="en-US" altLang="zh-CN" sz="2400" dirty="0" smtClean="0"/>
          </a:p>
          <a:p>
            <a:r>
              <a:rPr lang="zh-CN" altLang="en-US" sz="2400" dirty="0"/>
              <a:t>自适应马尔可夫链蒙特卡罗</a:t>
            </a:r>
            <a:r>
              <a:rPr lang="zh-CN" altLang="en-US" sz="2400" dirty="0" smtClean="0"/>
              <a:t>渐进式光子映射</a:t>
            </a:r>
            <a:r>
              <a:rPr lang="en-US" altLang="zh-CN" sz="2400" dirty="0"/>
              <a:t>(Adaptive Markov </a:t>
            </a:r>
            <a:r>
              <a:rPr lang="en-US" altLang="zh-CN" sz="2400" dirty="0" smtClean="0"/>
              <a:t>Chain </a:t>
            </a:r>
            <a:r>
              <a:rPr lang="en-US" altLang="zh-CN" sz="2400" dirty="0"/>
              <a:t>Monte Carlo Progressive Photon Mapping)</a:t>
            </a:r>
            <a:endParaRPr lang="zh-CN" altLang="en-US" sz="2400" dirty="0"/>
          </a:p>
        </p:txBody>
      </p:sp>
      <p:pic>
        <p:nvPicPr>
          <p:cNvPr id="8" name="图片 7"/>
          <p:cNvPicPr>
            <a:picLocks noChangeAspect="1"/>
          </p:cNvPicPr>
          <p:nvPr/>
        </p:nvPicPr>
        <p:blipFill rotWithShape="1">
          <a:blip r:embed="rId3"/>
          <a:srcRect b="48318"/>
          <a:stretch/>
        </p:blipFill>
        <p:spPr>
          <a:xfrm>
            <a:off x="457200" y="5059923"/>
            <a:ext cx="4060916" cy="1269255"/>
          </a:xfrm>
          <a:prstGeom prst="rect">
            <a:avLst/>
          </a:prstGeom>
        </p:spPr>
      </p:pic>
      <p:pic>
        <p:nvPicPr>
          <p:cNvPr id="9" name="图片 8"/>
          <p:cNvPicPr>
            <a:picLocks noChangeAspect="1"/>
          </p:cNvPicPr>
          <p:nvPr/>
        </p:nvPicPr>
        <p:blipFill rotWithShape="1">
          <a:blip r:embed="rId3"/>
          <a:srcRect t="50624"/>
          <a:stretch/>
        </p:blipFill>
        <p:spPr>
          <a:xfrm>
            <a:off x="4638137" y="5059923"/>
            <a:ext cx="4250478" cy="1269255"/>
          </a:xfrm>
          <a:prstGeom prst="rect">
            <a:avLst/>
          </a:prstGeom>
        </p:spPr>
      </p:pic>
    </p:spTree>
    <p:extLst>
      <p:ext uri="{BB962C8B-B14F-4D97-AF65-F5344CB8AC3E}">
        <p14:creationId xmlns:p14="http://schemas.microsoft.com/office/powerpoint/2010/main" val="825424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经典的光线跟踪算法</a:t>
            </a:r>
            <a:r>
              <a:rPr lang="en-US" altLang="zh-CN" dirty="0" smtClean="0"/>
              <a:t>(</a:t>
            </a:r>
            <a:r>
              <a:rPr lang="zh-CN" altLang="en-US" dirty="0" smtClean="0"/>
              <a:t>单点光源</a:t>
            </a:r>
            <a:r>
              <a:rPr lang="en-US" altLang="zh-CN" dirty="0" smtClean="0"/>
              <a:t>)</a:t>
            </a:r>
            <a:endParaRPr lang="zh-CN" altLang="en-US" dirty="0"/>
          </a:p>
        </p:txBody>
      </p:sp>
      <p:sp>
        <p:nvSpPr>
          <p:cNvPr id="3" name="内容占位符 2"/>
          <p:cNvSpPr>
            <a:spLocks noGrp="1"/>
          </p:cNvSpPr>
          <p:nvPr>
            <p:ph idx="1"/>
          </p:nvPr>
        </p:nvSpPr>
        <p:spPr>
          <a:xfrm>
            <a:off x="457200" y="1600201"/>
            <a:ext cx="8229600" cy="5510461"/>
          </a:xfrm>
        </p:spPr>
        <p:txBody>
          <a:bodyPr>
            <a:normAutofit/>
          </a:bodyPr>
          <a:lstStyle/>
          <a:p>
            <a:pPr marL="0" indent="0">
              <a:lnSpc>
                <a:spcPts val="1500"/>
              </a:lnSpc>
              <a:buNone/>
            </a:pPr>
            <a:r>
              <a:rPr lang="en-US" altLang="zh-CN" sz="1600" dirty="0" err="1">
                <a:solidFill>
                  <a:schemeClr val="accent6">
                    <a:lumMod val="75000"/>
                  </a:schemeClr>
                </a:solidFill>
                <a:latin typeface="Monaco" charset="0"/>
                <a:ea typeface="Monaco" charset="0"/>
                <a:cs typeface="Monaco" charset="0"/>
              </a:rPr>
              <a:t>RayTracer</a:t>
            </a:r>
            <a:r>
              <a:rPr lang="en-US" altLang="zh-CN" sz="1600" dirty="0">
                <a:latin typeface="Monaco" charset="0"/>
                <a:ea typeface="Monaco" charset="0"/>
                <a:cs typeface="Monaco" charset="0"/>
              </a:rPr>
              <a:t>(Ray, Depth, </a:t>
            </a:r>
            <a:r>
              <a:rPr lang="en-US" altLang="zh-CN" sz="1600" dirty="0" smtClean="0">
                <a:latin typeface="Monaco" charset="0"/>
                <a:ea typeface="Monaco" charset="0"/>
                <a:cs typeface="Monaco" charset="0"/>
              </a:rPr>
              <a:t>weight, &amp;Color</a:t>
            </a: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a:t>
            </a:r>
          </a:p>
          <a:p>
            <a:pPr marL="0" indent="0">
              <a:lnSpc>
                <a:spcPts val="1500"/>
              </a:lnSpc>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smtClean="0">
                <a:solidFill>
                  <a:srgbClr val="00B050"/>
                </a:solidFill>
                <a:latin typeface="Monaco" charset="0"/>
                <a:ea typeface="Monaco" charset="0"/>
                <a:cs typeface="Monaco" charset="0"/>
              </a:rPr>
              <a:t>Color</a:t>
            </a:r>
            <a:r>
              <a:rPr lang="en-US" altLang="zh-CN" sz="1600" dirty="0" smtClean="0">
                <a:latin typeface="Monaco" charset="0"/>
                <a:ea typeface="Monaco" charset="0"/>
                <a:cs typeface="Monaco" charset="0"/>
              </a:rPr>
              <a:t> = 0;</a:t>
            </a:r>
          </a:p>
          <a:p>
            <a:pPr marL="0" indent="0">
              <a:lnSpc>
                <a:spcPts val="1500"/>
              </a:lnSpc>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a:solidFill>
                  <a:srgbClr val="0070C0"/>
                </a:solidFill>
                <a:latin typeface="Monaco" charset="0"/>
                <a:ea typeface="Monaco" charset="0"/>
                <a:cs typeface="Monaco" charset="0"/>
              </a:rPr>
              <a:t>if</a:t>
            </a:r>
            <a:r>
              <a:rPr lang="en-US" altLang="zh-CN" sz="1600" dirty="0">
                <a:latin typeface="Monaco" charset="0"/>
                <a:ea typeface="Monaco" charset="0"/>
                <a:cs typeface="Monaco" charset="0"/>
              </a:rPr>
              <a:t> ( </a:t>
            </a:r>
            <a:r>
              <a:rPr lang="en-US" altLang="zh-CN" sz="1600" dirty="0" smtClean="0">
                <a:latin typeface="Monaco" charset="0"/>
                <a:ea typeface="Monaco" charset="0"/>
                <a:cs typeface="Monaco" charset="0"/>
              </a:rPr>
              <a:t>weight</a:t>
            </a:r>
            <a:r>
              <a:rPr lang="zh-CN" altLang="en-US" sz="1600" dirty="0" smtClean="0">
                <a:latin typeface="Monaco" charset="0"/>
                <a:ea typeface="Monaco" charset="0"/>
                <a:cs typeface="Monaco" charset="0"/>
              </a:rPr>
              <a:t>衰减</a:t>
            </a:r>
            <a:r>
              <a:rPr lang="zh-CN" altLang="en-US" sz="1600" dirty="0">
                <a:latin typeface="Monaco" charset="0"/>
                <a:ea typeface="Monaco" charset="0"/>
                <a:cs typeface="Monaco" charset="0"/>
              </a:rPr>
              <a:t>到小于给定值 </a:t>
            </a:r>
            <a:r>
              <a:rPr lang="en-US" altLang="zh-CN" sz="1600" dirty="0">
                <a:latin typeface="Monaco" charset="0"/>
                <a:ea typeface="Monaco" charset="0"/>
                <a:cs typeface="Monaco" charset="0"/>
              </a:rPr>
              <a:t>) </a:t>
            </a:r>
            <a:r>
              <a:rPr lang="en-US" altLang="zh-CN" sz="1600" dirty="0">
                <a:solidFill>
                  <a:srgbClr val="0070C0"/>
                </a:solidFill>
                <a:latin typeface="Monaco" charset="0"/>
                <a:ea typeface="Monaco" charset="0"/>
                <a:cs typeface="Monaco" charset="0"/>
              </a:rPr>
              <a:t>return</a:t>
            </a:r>
            <a:r>
              <a:rPr lang="en-US" altLang="zh-CN" sz="1600" dirty="0" smtClean="0">
                <a:latin typeface="Monaco" charset="0"/>
                <a:ea typeface="Monaco" charset="0"/>
                <a:cs typeface="Monaco" charset="0"/>
              </a:rPr>
              <a:t>;  </a:t>
            </a:r>
            <a:r>
              <a:rPr lang="en-US" altLang="zh-CN" sz="1600" dirty="0" smtClean="0">
                <a:solidFill>
                  <a:schemeClr val="bg1">
                    <a:lumMod val="65000"/>
                  </a:schemeClr>
                </a:solidFill>
                <a:latin typeface="Monaco" charset="0"/>
                <a:ea typeface="Monaco" charset="0"/>
                <a:cs typeface="Monaco" charset="0"/>
              </a:rPr>
              <a:t>// </a:t>
            </a:r>
            <a:r>
              <a:rPr lang="zh-CN" altLang="en-US" sz="1600" dirty="0" smtClean="0">
                <a:solidFill>
                  <a:schemeClr val="bg1">
                    <a:lumMod val="65000"/>
                  </a:schemeClr>
                </a:solidFill>
                <a:latin typeface="Monaco" charset="0"/>
                <a:ea typeface="Monaco" charset="0"/>
                <a:cs typeface="Monaco" charset="0"/>
              </a:rPr>
              <a:t>递归终止</a:t>
            </a:r>
            <a:r>
              <a:rPr lang="en-US" altLang="zh-CN" sz="1600" dirty="0" smtClean="0">
                <a:solidFill>
                  <a:schemeClr val="bg1">
                    <a:lumMod val="65000"/>
                  </a:schemeClr>
                </a:solidFill>
                <a:latin typeface="Monaco" charset="0"/>
                <a:ea typeface="Monaco" charset="0"/>
                <a:cs typeface="Monaco" charset="0"/>
              </a:rPr>
              <a:t>: </a:t>
            </a:r>
            <a:r>
              <a:rPr lang="zh-CN" altLang="en-US" sz="1600" dirty="0" smtClean="0">
                <a:solidFill>
                  <a:schemeClr val="bg1">
                    <a:lumMod val="65000"/>
                  </a:schemeClr>
                </a:solidFill>
                <a:latin typeface="Monaco" charset="0"/>
                <a:ea typeface="Monaco" charset="0"/>
                <a:cs typeface="Monaco" charset="0"/>
              </a:rPr>
              <a:t>给定衰减阈值</a:t>
            </a:r>
            <a:r>
              <a:rPr lang="en-US" altLang="zh-CN" sz="1600" dirty="0" smtClean="0">
                <a:solidFill>
                  <a:schemeClr val="bg1">
                    <a:lumMod val="65000"/>
                  </a:schemeClr>
                </a:solidFill>
                <a:latin typeface="Monaco" charset="0"/>
                <a:ea typeface="Monaco" charset="0"/>
                <a:cs typeface="Monaco" charset="0"/>
              </a:rPr>
              <a:t>.</a:t>
            </a:r>
            <a:endParaRPr lang="en-US" altLang="zh-CN" sz="1600" dirty="0">
              <a:solidFill>
                <a:schemeClr val="bg1">
                  <a:lumMod val="65000"/>
                </a:schemeClr>
              </a:solidFill>
              <a:latin typeface="Monaco" charset="0"/>
              <a:ea typeface="Monaco" charset="0"/>
              <a:cs typeface="Monaco" charset="0"/>
            </a:endParaRPr>
          </a:p>
          <a:p>
            <a:pPr marL="0" indent="0">
              <a:lnSpc>
                <a:spcPts val="1500"/>
              </a:lnSpc>
              <a:buNone/>
            </a:pPr>
            <a:r>
              <a:rPr lang="en-US" altLang="zh-CN" sz="1600" dirty="0" smtClean="0">
                <a:solidFill>
                  <a:srgbClr val="00B050"/>
                </a:solidFill>
                <a:latin typeface="Monaco" charset="0"/>
                <a:ea typeface="Monaco" charset="0"/>
                <a:cs typeface="Monaco" charset="0"/>
              </a:rPr>
              <a:t>  Color</a:t>
            </a:r>
            <a:r>
              <a:rPr lang="en-US" altLang="zh-CN" sz="1600" dirty="0" smtClean="0">
                <a:latin typeface="Monaco" charset="0"/>
                <a:ea typeface="Monaco" charset="0"/>
                <a:cs typeface="Monaco" charset="0"/>
              </a:rPr>
              <a:t> </a:t>
            </a:r>
            <a:r>
              <a:rPr lang="en-US" altLang="zh-CN" sz="1600" dirty="0">
                <a:latin typeface="Monaco" charset="0"/>
                <a:ea typeface="Monaco" charset="0"/>
                <a:cs typeface="Monaco" charset="0"/>
              </a:rPr>
              <a:t>= Background;</a:t>
            </a:r>
          </a:p>
          <a:p>
            <a:pPr marL="0" indent="0">
              <a:lnSpc>
                <a:spcPts val="1500"/>
              </a:lnSpc>
              <a:buNone/>
            </a:pPr>
            <a:r>
              <a:rPr lang="zh-CN" altLang="en-US" sz="1600" dirty="0" smtClean="0">
                <a:latin typeface="Monaco" charset="0"/>
                <a:ea typeface="Monaco" charset="0"/>
                <a:cs typeface="Monaco" charset="0"/>
              </a:rPr>
              <a:t>  计算</a:t>
            </a:r>
            <a:r>
              <a:rPr lang="en-US" altLang="zh-CN" sz="1600" dirty="0">
                <a:latin typeface="Monaco" charset="0"/>
                <a:ea typeface="Monaco" charset="0"/>
                <a:cs typeface="Monaco" charset="0"/>
              </a:rPr>
              <a:t>Ray</a:t>
            </a:r>
            <a:r>
              <a:rPr lang="zh-CN" altLang="en-US" sz="1600" dirty="0">
                <a:latin typeface="Monaco" charset="0"/>
                <a:ea typeface="Monaco" charset="0"/>
                <a:cs typeface="Monaco" charset="0"/>
              </a:rPr>
              <a:t>与</a:t>
            </a:r>
            <a:r>
              <a:rPr lang="zh-CN" altLang="en-US" sz="1600" dirty="0" smtClean="0">
                <a:latin typeface="Monaco" charset="0"/>
                <a:ea typeface="Monaco" charset="0"/>
                <a:cs typeface="Monaco" charset="0"/>
              </a:rPr>
              <a:t>场景中最近的物体的交点</a:t>
            </a:r>
            <a:r>
              <a:rPr lang="en-US" altLang="zh-CN" sz="1600" dirty="0" smtClean="0">
                <a:latin typeface="Monaco" charset="0"/>
                <a:ea typeface="Monaco" charset="0"/>
                <a:cs typeface="Monaco" charset="0"/>
              </a:rPr>
              <a:t>P;      </a:t>
            </a:r>
            <a:r>
              <a:rPr lang="en-US" altLang="zh-CN" sz="1600" dirty="0">
                <a:latin typeface="Monaco" charset="0"/>
                <a:ea typeface="Monaco" charset="0"/>
                <a:cs typeface="Monaco" charset="0"/>
              </a:rPr>
              <a:t>	</a:t>
            </a:r>
            <a:r>
              <a:rPr lang="en-US" altLang="zh-CN" sz="1600" dirty="0" smtClean="0">
                <a:solidFill>
                  <a:schemeClr val="bg1">
                    <a:lumMod val="65000"/>
                  </a:schemeClr>
                </a:solidFill>
                <a:latin typeface="Monaco" charset="0"/>
                <a:ea typeface="Monaco" charset="0"/>
                <a:cs typeface="Monaco" charset="0"/>
              </a:rPr>
              <a:t>// </a:t>
            </a:r>
            <a:r>
              <a:rPr lang="en-US" altLang="zh-CN" sz="1600" dirty="0" smtClean="0">
                <a:solidFill>
                  <a:schemeClr val="bg1">
                    <a:lumMod val="65000"/>
                  </a:schemeClr>
                </a:solidFill>
                <a:latin typeface="Monaco" charset="0"/>
                <a:ea typeface="Monaco" charset="0"/>
                <a:cs typeface="Monaco" charset="0"/>
              </a:rPr>
              <a:t>TODO: </a:t>
            </a:r>
            <a:r>
              <a:rPr lang="zh-CN" altLang="en-US" sz="1600" dirty="0" smtClean="0">
                <a:solidFill>
                  <a:schemeClr val="bg1">
                    <a:lumMod val="65000"/>
                  </a:schemeClr>
                </a:solidFill>
                <a:latin typeface="Monaco" charset="0"/>
                <a:ea typeface="Monaco" charset="0"/>
                <a:cs typeface="Monaco" charset="0"/>
              </a:rPr>
              <a:t>加速</a:t>
            </a:r>
            <a:r>
              <a:rPr lang="en-US" altLang="zh-CN" sz="1600" dirty="0" smtClean="0">
                <a:solidFill>
                  <a:schemeClr val="bg1">
                    <a:lumMod val="65000"/>
                  </a:schemeClr>
                </a:solidFill>
                <a:latin typeface="Monaco" charset="0"/>
                <a:ea typeface="Monaco" charset="0"/>
                <a:cs typeface="Monaco" charset="0"/>
              </a:rPr>
              <a:t>.</a:t>
            </a:r>
          </a:p>
          <a:p>
            <a:pPr marL="0" indent="0">
              <a:lnSpc>
                <a:spcPts val="1500"/>
              </a:lnSpc>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smtClean="0">
                <a:solidFill>
                  <a:srgbClr val="0070C0"/>
                </a:solidFill>
                <a:latin typeface="Monaco" charset="0"/>
                <a:ea typeface="Monaco" charset="0"/>
                <a:cs typeface="Monaco" charset="0"/>
              </a:rPr>
              <a:t>if</a:t>
            </a:r>
            <a:r>
              <a:rPr lang="en-US" altLang="zh-CN" sz="1600" dirty="0" smtClean="0">
                <a:latin typeface="Monaco" charset="0"/>
                <a:ea typeface="Monaco" charset="0"/>
                <a:cs typeface="Monaco" charset="0"/>
              </a:rPr>
              <a:t> ( </a:t>
            </a:r>
            <a:r>
              <a:rPr lang="zh-CN" altLang="en-US" sz="1600" dirty="0" smtClean="0">
                <a:latin typeface="Monaco" charset="0"/>
                <a:ea typeface="Monaco" charset="0"/>
                <a:cs typeface="Monaco" charset="0"/>
              </a:rPr>
              <a:t>没有交点 </a:t>
            </a:r>
            <a:r>
              <a:rPr lang="en-US" altLang="zh-CN" sz="1600" dirty="0" smtClean="0">
                <a:latin typeface="Monaco" charset="0"/>
                <a:ea typeface="Monaco" charset="0"/>
                <a:cs typeface="Monaco" charset="0"/>
              </a:rPr>
              <a:t>) </a:t>
            </a:r>
            <a:r>
              <a:rPr lang="en-US" altLang="zh-CN" sz="1600" dirty="0" smtClean="0">
                <a:solidFill>
                  <a:srgbClr val="0070C0"/>
                </a:solidFill>
                <a:latin typeface="Monaco" charset="0"/>
                <a:ea typeface="Monaco" charset="0"/>
                <a:cs typeface="Monaco" charset="0"/>
              </a:rPr>
              <a:t>return</a:t>
            </a:r>
            <a:r>
              <a:rPr lang="en-US" altLang="zh-CN" sz="1600" dirty="0" smtClean="0">
                <a:latin typeface="Monaco" charset="0"/>
                <a:ea typeface="Monaco" charset="0"/>
                <a:cs typeface="Monaco" charset="0"/>
              </a:rPr>
              <a:t>;            </a:t>
            </a:r>
            <a:r>
              <a:rPr lang="en-US" altLang="zh-CN" sz="1600" dirty="0">
                <a:latin typeface="Monaco" charset="0"/>
                <a:ea typeface="Monaco" charset="0"/>
                <a:cs typeface="Monaco" charset="0"/>
              </a:rPr>
              <a:t>	</a:t>
            </a:r>
            <a:r>
              <a:rPr lang="en-US" altLang="zh-CN" sz="1600" dirty="0" smtClean="0">
                <a:solidFill>
                  <a:schemeClr val="bg1">
                    <a:lumMod val="65000"/>
                  </a:schemeClr>
                </a:solidFill>
                <a:latin typeface="Monaco" charset="0"/>
                <a:ea typeface="Monaco" charset="0"/>
                <a:cs typeface="Monaco" charset="0"/>
              </a:rPr>
              <a:t>// </a:t>
            </a:r>
            <a:r>
              <a:rPr lang="zh-CN" altLang="en-US" sz="1600" dirty="0" smtClean="0">
                <a:solidFill>
                  <a:schemeClr val="bg1">
                    <a:lumMod val="65000"/>
                  </a:schemeClr>
                </a:solidFill>
                <a:latin typeface="Monaco" charset="0"/>
                <a:ea typeface="Monaco" charset="0"/>
                <a:cs typeface="Monaco" charset="0"/>
              </a:rPr>
              <a:t>递归终止：背景</a:t>
            </a:r>
            <a:r>
              <a:rPr lang="en-US" altLang="zh-CN" sz="1600" dirty="0" smtClean="0">
                <a:solidFill>
                  <a:schemeClr val="bg1">
                    <a:lumMod val="65000"/>
                  </a:schemeClr>
                </a:solidFill>
                <a:latin typeface="Monaco" charset="0"/>
                <a:ea typeface="Monaco" charset="0"/>
                <a:cs typeface="Monaco" charset="0"/>
              </a:rPr>
              <a:t>.</a:t>
            </a:r>
          </a:p>
          <a:p>
            <a:pPr marL="0" indent="0">
              <a:lnSpc>
                <a:spcPts val="1500"/>
              </a:lnSpc>
              <a:buNone/>
            </a:pPr>
            <a:r>
              <a:rPr lang="en-US" altLang="zh-CN" sz="1600" dirty="0" smtClean="0">
                <a:latin typeface="Monaco" charset="0"/>
                <a:ea typeface="Monaco" charset="0"/>
                <a:cs typeface="Monaco" charset="0"/>
              </a:rPr>
              <a:t>  </a:t>
            </a:r>
            <a:r>
              <a:rPr lang="en-US" altLang="zh-CN" sz="1600" dirty="0" smtClean="0">
                <a:solidFill>
                  <a:srgbClr val="0070C0"/>
                </a:solidFill>
                <a:latin typeface="Monaco" charset="0"/>
                <a:ea typeface="Monaco" charset="0"/>
                <a:cs typeface="Monaco" charset="0"/>
              </a:rPr>
              <a:t>if</a:t>
            </a:r>
            <a:r>
              <a:rPr lang="en-US" altLang="zh-CN" sz="1600" dirty="0" smtClean="0">
                <a:latin typeface="Monaco" charset="0"/>
                <a:ea typeface="Monaco" charset="0"/>
                <a:cs typeface="Monaco" charset="0"/>
              </a:rPr>
              <a:t> ( P</a:t>
            </a:r>
            <a:r>
              <a:rPr lang="zh-CN" altLang="en-US" sz="1600" dirty="0" smtClean="0">
                <a:latin typeface="Monaco" charset="0"/>
                <a:ea typeface="Monaco" charset="0"/>
                <a:cs typeface="Monaco" charset="0"/>
              </a:rPr>
              <a:t>非阴影点 </a:t>
            </a:r>
            <a:r>
              <a:rPr lang="en-US" altLang="zh-CN" sz="1600" dirty="0" smtClean="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smtClean="0">
                <a:solidFill>
                  <a:schemeClr val="bg1">
                    <a:lumMod val="65000"/>
                  </a:schemeClr>
                </a:solidFill>
                <a:latin typeface="Monaco" charset="0"/>
                <a:ea typeface="Monaco" charset="0"/>
                <a:cs typeface="Monaco" charset="0"/>
              </a:rPr>
              <a:t>// </a:t>
            </a:r>
            <a:r>
              <a:rPr lang="en-US" altLang="zh-CN" sz="1600" dirty="0" smtClean="0">
                <a:solidFill>
                  <a:schemeClr val="bg1">
                    <a:lumMod val="65000"/>
                  </a:schemeClr>
                </a:solidFill>
                <a:latin typeface="Monaco" charset="0"/>
                <a:ea typeface="Monaco" charset="0"/>
                <a:cs typeface="Monaco" charset="0"/>
              </a:rPr>
              <a:t>P</a:t>
            </a:r>
            <a:r>
              <a:rPr lang="zh-CN" altLang="en-US" sz="1600" dirty="0" smtClean="0">
                <a:solidFill>
                  <a:schemeClr val="bg1">
                    <a:lumMod val="65000"/>
                  </a:schemeClr>
                </a:solidFill>
                <a:latin typeface="Monaco" charset="0"/>
                <a:ea typeface="Monaco" charset="0"/>
                <a:cs typeface="Monaco" charset="0"/>
              </a:rPr>
              <a:t>与光源间是否有物体阻挡</a:t>
            </a:r>
            <a:r>
              <a:rPr lang="en-US" altLang="zh-CN" sz="1600" dirty="0" smtClean="0">
                <a:solidFill>
                  <a:schemeClr val="bg1">
                    <a:lumMod val="65000"/>
                  </a:schemeClr>
                </a:solidFill>
                <a:latin typeface="Monaco" charset="0"/>
                <a:ea typeface="Monaco" charset="0"/>
                <a:cs typeface="Monaco" charset="0"/>
              </a:rPr>
              <a:t>.</a:t>
            </a:r>
          </a:p>
          <a:p>
            <a:pPr marL="0" indent="0">
              <a:lnSpc>
                <a:spcPts val="1500"/>
              </a:lnSpc>
              <a:buNone/>
            </a:pPr>
            <a:r>
              <a:rPr lang="en-US" altLang="zh-CN" sz="1600" dirty="0" smtClean="0">
                <a:latin typeface="Monaco" charset="0"/>
                <a:ea typeface="Monaco" charset="0"/>
                <a:cs typeface="Monaco" charset="0"/>
              </a:rPr>
              <a:t>    </a:t>
            </a:r>
            <a:r>
              <a:rPr lang="en-US" altLang="zh-CN" sz="1600" dirty="0" smtClean="0">
                <a:solidFill>
                  <a:srgbClr val="00B050"/>
                </a:solidFill>
                <a:latin typeface="Monaco" charset="0"/>
                <a:ea typeface="Monaco" charset="0"/>
                <a:cs typeface="Monaco" charset="0"/>
              </a:rPr>
              <a:t>Color</a:t>
            </a:r>
            <a:r>
              <a:rPr lang="en-US" altLang="zh-CN" sz="1600" dirty="0" smtClean="0">
                <a:latin typeface="Monaco" charset="0"/>
                <a:ea typeface="Monaco" charset="0"/>
                <a:cs typeface="Monaco" charset="0"/>
              </a:rPr>
              <a:t> = </a:t>
            </a:r>
            <a:r>
              <a:rPr lang="zh-CN" altLang="en-US" sz="1600" dirty="0" smtClean="0">
                <a:latin typeface="Monaco" charset="0"/>
                <a:ea typeface="Monaco" charset="0"/>
                <a:cs typeface="Monaco" charset="0"/>
              </a:rPr>
              <a:t>局部光强</a:t>
            </a:r>
            <a:r>
              <a:rPr lang="en-US" altLang="zh-CN" sz="1600" dirty="0">
                <a:latin typeface="Monaco" charset="0"/>
                <a:ea typeface="Monaco" charset="0"/>
                <a:cs typeface="Monaco" charset="0"/>
              </a:rPr>
              <a:t>;</a:t>
            </a:r>
            <a:r>
              <a:rPr lang="en-US" altLang="zh-CN" sz="1600" dirty="0" smtClean="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smtClean="0">
                <a:solidFill>
                  <a:schemeClr val="bg1">
                    <a:lumMod val="65000"/>
                  </a:schemeClr>
                </a:solidFill>
                <a:latin typeface="Monaco" charset="0"/>
                <a:ea typeface="Monaco" charset="0"/>
                <a:cs typeface="Monaco" charset="0"/>
              </a:rPr>
              <a:t>// </a:t>
            </a:r>
            <a:r>
              <a:rPr lang="zh-CN" altLang="en-US" sz="1600" dirty="0" smtClean="0">
                <a:solidFill>
                  <a:schemeClr val="bg1">
                    <a:lumMod val="65000"/>
                  </a:schemeClr>
                </a:solidFill>
                <a:latin typeface="Monaco" charset="0"/>
                <a:ea typeface="Monaco" charset="0"/>
                <a:cs typeface="Monaco" charset="0"/>
              </a:rPr>
              <a:t>如：书</a:t>
            </a:r>
            <a:r>
              <a:rPr lang="en-US" altLang="zh-CN" sz="1600" dirty="0" smtClean="0">
                <a:solidFill>
                  <a:schemeClr val="bg1">
                    <a:lumMod val="65000"/>
                  </a:schemeClr>
                </a:solidFill>
                <a:latin typeface="Monaco" charset="0"/>
                <a:ea typeface="Monaco" charset="0"/>
                <a:cs typeface="Monaco" charset="0"/>
              </a:rPr>
              <a:t>P149, </a:t>
            </a:r>
            <a:r>
              <a:rPr lang="zh-CN" altLang="en-US" sz="1600" dirty="0" smtClean="0">
                <a:solidFill>
                  <a:schemeClr val="bg1">
                    <a:lumMod val="65000"/>
                  </a:schemeClr>
                </a:solidFill>
                <a:latin typeface="Monaco" charset="0"/>
                <a:ea typeface="Monaco" charset="0"/>
                <a:cs typeface="Monaco" charset="0"/>
              </a:rPr>
              <a:t>局部光强计算公式</a:t>
            </a:r>
            <a:r>
              <a:rPr lang="en-US" altLang="zh-CN" sz="1600" dirty="0" smtClean="0">
                <a:solidFill>
                  <a:schemeClr val="bg1">
                    <a:lumMod val="65000"/>
                  </a:schemeClr>
                </a:solidFill>
                <a:latin typeface="Monaco" charset="0"/>
                <a:ea typeface="Monaco" charset="0"/>
                <a:cs typeface="Monaco" charset="0"/>
              </a:rPr>
              <a:t>.</a:t>
            </a:r>
          </a:p>
          <a:p>
            <a:pPr marL="0" indent="0">
              <a:lnSpc>
                <a:spcPts val="1500"/>
              </a:lnSpc>
              <a:buNone/>
            </a:pPr>
            <a:r>
              <a:rPr lang="en-US" altLang="zh-CN" sz="1600" dirty="0" smtClean="0">
                <a:latin typeface="Monaco" charset="0"/>
                <a:ea typeface="Monaco" charset="0"/>
                <a:cs typeface="Monaco" charset="0"/>
              </a:rPr>
              <a:t>  </a:t>
            </a:r>
            <a:r>
              <a:rPr lang="en-US" altLang="zh-CN" sz="1600" dirty="0" smtClean="0">
                <a:solidFill>
                  <a:srgbClr val="0070C0"/>
                </a:solidFill>
                <a:latin typeface="Monaco" charset="0"/>
                <a:ea typeface="Monaco" charset="0"/>
                <a:cs typeface="Monaco" charset="0"/>
              </a:rPr>
              <a:t>if</a:t>
            </a:r>
            <a:r>
              <a:rPr lang="en-US" altLang="zh-CN" sz="1600" dirty="0" smtClean="0">
                <a:latin typeface="Monaco" charset="0"/>
                <a:ea typeface="Monaco" charset="0"/>
                <a:cs typeface="Monaco" charset="0"/>
              </a:rPr>
              <a:t> ( Depth &gt; 1 ) {                 </a:t>
            </a:r>
            <a:r>
              <a:rPr lang="en-US" altLang="zh-CN" sz="1600" dirty="0">
                <a:latin typeface="Monaco" charset="0"/>
                <a:ea typeface="Monaco" charset="0"/>
                <a:cs typeface="Monaco" charset="0"/>
              </a:rPr>
              <a:t>	</a:t>
            </a:r>
            <a:r>
              <a:rPr lang="en-US" altLang="zh-CN" sz="1600" dirty="0" smtClean="0">
                <a:solidFill>
                  <a:schemeClr val="bg1">
                    <a:lumMod val="65000"/>
                  </a:schemeClr>
                </a:solidFill>
                <a:latin typeface="Monaco" charset="0"/>
                <a:ea typeface="Monaco" charset="0"/>
                <a:cs typeface="Monaco" charset="0"/>
              </a:rPr>
              <a:t>// </a:t>
            </a:r>
            <a:r>
              <a:rPr lang="zh-CN" altLang="en-US" sz="1600" dirty="0" smtClean="0">
                <a:solidFill>
                  <a:schemeClr val="bg1">
                    <a:lumMod val="65000"/>
                  </a:schemeClr>
                </a:solidFill>
                <a:latin typeface="Monaco" charset="0"/>
                <a:ea typeface="Monaco" charset="0"/>
                <a:cs typeface="Monaco" charset="0"/>
              </a:rPr>
              <a:t>递归终止：一定次数</a:t>
            </a:r>
            <a:r>
              <a:rPr lang="en-US" altLang="zh-CN" sz="1600" dirty="0" smtClean="0">
                <a:solidFill>
                  <a:schemeClr val="bg1">
                    <a:lumMod val="65000"/>
                  </a:schemeClr>
                </a:solidFill>
                <a:latin typeface="Monaco" charset="0"/>
                <a:ea typeface="Monaco" charset="0"/>
                <a:cs typeface="Monaco" charset="0"/>
              </a:rPr>
              <a:t>.</a:t>
            </a:r>
          </a:p>
          <a:p>
            <a:pPr marL="0" indent="0">
              <a:lnSpc>
                <a:spcPts val="1500"/>
              </a:lnSpc>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smtClean="0">
                <a:solidFill>
                  <a:srgbClr val="0070C0"/>
                </a:solidFill>
                <a:latin typeface="Monaco" charset="0"/>
                <a:ea typeface="Monaco" charset="0"/>
                <a:cs typeface="Monaco" charset="0"/>
              </a:rPr>
              <a:t>if</a:t>
            </a:r>
            <a:r>
              <a:rPr lang="en-US" altLang="zh-CN" sz="1600" dirty="0" smtClean="0">
                <a:latin typeface="Monaco" charset="0"/>
                <a:ea typeface="Monaco" charset="0"/>
                <a:cs typeface="Monaco" charset="0"/>
              </a:rPr>
              <a:t> ( </a:t>
            </a:r>
            <a:r>
              <a:rPr lang="zh-CN" altLang="en-US" sz="1600" dirty="0" smtClean="0">
                <a:latin typeface="Monaco" charset="0"/>
                <a:ea typeface="Monaco" charset="0"/>
                <a:cs typeface="Monaco" charset="0"/>
              </a:rPr>
              <a:t>当前面是镜面 </a:t>
            </a:r>
            <a:r>
              <a:rPr lang="en-US" altLang="zh-CN" sz="1600" dirty="0" smtClean="0">
                <a:latin typeface="Monaco" charset="0"/>
                <a:ea typeface="Monaco" charset="0"/>
                <a:cs typeface="Monaco" charset="0"/>
              </a:rPr>
              <a:t>) {</a:t>
            </a:r>
          </a:p>
          <a:p>
            <a:pPr marL="0" indent="0">
              <a:lnSpc>
                <a:spcPts val="1500"/>
              </a:lnSpc>
              <a:buNone/>
            </a:pPr>
            <a:r>
              <a:rPr lang="en-US" altLang="zh-CN" sz="1600" dirty="0" smtClean="0">
                <a:latin typeface="Monaco" charset="0"/>
                <a:ea typeface="Monaco" charset="0"/>
                <a:cs typeface="Monaco" charset="0"/>
              </a:rPr>
              <a:t>      </a:t>
            </a:r>
            <a:r>
              <a:rPr lang="zh-CN" altLang="en-US" sz="1600" dirty="0" smtClean="0">
                <a:latin typeface="Monaco" charset="0"/>
                <a:ea typeface="Monaco" charset="0"/>
                <a:cs typeface="Monaco" charset="0"/>
              </a:rPr>
              <a:t>计算反射光线</a:t>
            </a:r>
            <a:r>
              <a:rPr lang="en-US" altLang="zh-CN" sz="1600" dirty="0" err="1" smtClean="0">
                <a:latin typeface="Monaco" charset="0"/>
                <a:ea typeface="Monaco" charset="0"/>
                <a:cs typeface="Monaco" charset="0"/>
              </a:rPr>
              <a:t>ReflectedRay</a:t>
            </a:r>
            <a:r>
              <a:rPr lang="en-US" altLang="zh-CN" sz="1600" dirty="0" smtClean="0">
                <a:latin typeface="Monaco" charset="0"/>
                <a:ea typeface="Monaco" charset="0"/>
                <a:cs typeface="Monaco" charset="0"/>
              </a:rPr>
              <a:t>;</a:t>
            </a:r>
          </a:p>
          <a:p>
            <a:pPr marL="0" indent="0">
              <a:lnSpc>
                <a:spcPts val="1500"/>
              </a:lnSpc>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err="1" smtClean="0">
                <a:solidFill>
                  <a:schemeClr val="accent6">
                    <a:lumMod val="75000"/>
                  </a:schemeClr>
                </a:solidFill>
                <a:latin typeface="Monaco" charset="0"/>
                <a:ea typeface="Monaco" charset="0"/>
                <a:cs typeface="Monaco" charset="0"/>
              </a:rPr>
              <a:t>RayTracer</a:t>
            </a:r>
            <a:r>
              <a:rPr lang="en-US" altLang="zh-CN" sz="1600" dirty="0" smtClean="0">
                <a:latin typeface="Monaco" charset="0"/>
                <a:ea typeface="Monaco" charset="0"/>
                <a:cs typeface="Monaco" charset="0"/>
              </a:rPr>
              <a:t>(</a:t>
            </a:r>
            <a:r>
              <a:rPr lang="en-US" altLang="zh-CN" sz="1600" dirty="0" err="1" smtClean="0">
                <a:latin typeface="Monaco" charset="0"/>
                <a:ea typeface="Monaco" charset="0"/>
                <a:cs typeface="Monaco" charset="0"/>
              </a:rPr>
              <a:t>ReflectedRay</a:t>
            </a:r>
            <a:r>
              <a:rPr lang="en-US" altLang="zh-CN" sz="1600" dirty="0" smtClean="0">
                <a:latin typeface="Monaco" charset="0"/>
                <a:ea typeface="Monaco" charset="0"/>
                <a:cs typeface="Monaco" charset="0"/>
              </a:rPr>
              <a:t>, Depth-1, </a:t>
            </a:r>
            <a:r>
              <a:rPr lang="en-US" altLang="zh-CN" sz="1600" dirty="0" smtClean="0">
                <a:latin typeface="Monaco" charset="0"/>
                <a:ea typeface="Monaco" charset="0"/>
                <a:cs typeface="Monaco" charset="0"/>
              </a:rPr>
              <a:t>weight*</a:t>
            </a:r>
            <a:r>
              <a:rPr lang="en-US" altLang="zh-CN" sz="1600" dirty="0" err="1" smtClean="0">
                <a:latin typeface="Monaco" charset="0"/>
                <a:ea typeface="Monaco" charset="0"/>
                <a:cs typeface="Monaco" charset="0"/>
              </a:rPr>
              <a:t>w_r</a:t>
            </a:r>
            <a:r>
              <a:rPr lang="en-US" altLang="zh-CN" sz="1600" dirty="0" smtClean="0">
                <a:latin typeface="Monaco" charset="0"/>
                <a:ea typeface="Monaco" charset="0"/>
                <a:cs typeface="Monaco" charset="0"/>
              </a:rPr>
              <a:t>, &amp;</a:t>
            </a:r>
            <a:r>
              <a:rPr lang="en-US" altLang="zh-CN" sz="1600" dirty="0" err="1" smtClean="0">
                <a:latin typeface="Monaco" charset="0"/>
                <a:ea typeface="Monaco" charset="0"/>
                <a:cs typeface="Monaco" charset="0"/>
              </a:rPr>
              <a:t>RefColor</a:t>
            </a:r>
            <a:r>
              <a:rPr lang="en-US" altLang="zh-CN" sz="1600" dirty="0" smtClean="0">
                <a:latin typeface="Monaco" charset="0"/>
                <a:ea typeface="Monaco" charset="0"/>
                <a:cs typeface="Monaco" charset="0"/>
              </a:rPr>
              <a:t>);</a:t>
            </a:r>
            <a:endParaRPr lang="en-US" altLang="zh-CN" sz="1600" dirty="0" smtClean="0">
              <a:latin typeface="Monaco" charset="0"/>
              <a:ea typeface="Monaco" charset="0"/>
              <a:cs typeface="Monaco" charset="0"/>
            </a:endParaRPr>
          </a:p>
          <a:p>
            <a:pPr marL="0" indent="0">
              <a:lnSpc>
                <a:spcPts val="1500"/>
              </a:lnSpc>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smtClean="0">
                <a:solidFill>
                  <a:srgbClr val="00B050"/>
                </a:solidFill>
                <a:latin typeface="Monaco" charset="0"/>
                <a:ea typeface="Monaco" charset="0"/>
                <a:cs typeface="Monaco" charset="0"/>
              </a:rPr>
              <a:t>Color</a:t>
            </a:r>
            <a:r>
              <a:rPr lang="en-US" altLang="zh-CN" sz="1600" dirty="0" smtClean="0">
                <a:latin typeface="Monaco" charset="0"/>
                <a:ea typeface="Monaco" charset="0"/>
                <a:cs typeface="Monaco" charset="0"/>
              </a:rPr>
              <a:t> += </a:t>
            </a:r>
            <a:r>
              <a:rPr lang="en-US" altLang="zh-CN" sz="1600" dirty="0" err="1" smtClean="0">
                <a:latin typeface="Monaco" charset="0"/>
                <a:ea typeface="Monaco" charset="0"/>
                <a:cs typeface="Monaco" charset="0"/>
              </a:rPr>
              <a:t>w_r</a:t>
            </a:r>
            <a:r>
              <a:rPr lang="en-US" altLang="zh-CN" sz="1600" dirty="0" smtClean="0">
                <a:latin typeface="Monaco" charset="0"/>
                <a:ea typeface="Monaco" charset="0"/>
                <a:cs typeface="Monaco" charset="0"/>
              </a:rPr>
              <a:t> * </a:t>
            </a:r>
            <a:r>
              <a:rPr lang="en-US" altLang="zh-CN" sz="1600" dirty="0" err="1" smtClean="0">
                <a:latin typeface="Monaco" charset="0"/>
                <a:ea typeface="Monaco" charset="0"/>
                <a:cs typeface="Monaco" charset="0"/>
              </a:rPr>
              <a:t>RefColor</a:t>
            </a:r>
            <a:r>
              <a:rPr lang="en-US" altLang="zh-CN" sz="1600" dirty="0">
                <a:latin typeface="Monaco" charset="0"/>
                <a:ea typeface="Monaco" charset="0"/>
                <a:cs typeface="Monaco" charset="0"/>
              </a:rPr>
              <a:t>;</a:t>
            </a:r>
            <a:endParaRPr lang="en-US" altLang="zh-CN" sz="1600" dirty="0" smtClean="0">
              <a:latin typeface="Monaco" charset="0"/>
              <a:ea typeface="Monaco" charset="0"/>
              <a:cs typeface="Monaco" charset="0"/>
            </a:endParaRPr>
          </a:p>
          <a:p>
            <a:pPr marL="0" indent="0">
              <a:lnSpc>
                <a:spcPts val="1500"/>
              </a:lnSpc>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p>
          <a:p>
            <a:pPr marL="0" indent="0">
              <a:lnSpc>
                <a:spcPts val="1500"/>
              </a:lnSpc>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smtClean="0">
                <a:solidFill>
                  <a:srgbClr val="0070C0"/>
                </a:solidFill>
                <a:latin typeface="Monaco" charset="0"/>
                <a:ea typeface="Monaco" charset="0"/>
                <a:cs typeface="Monaco" charset="0"/>
              </a:rPr>
              <a:t>if</a:t>
            </a:r>
            <a:r>
              <a:rPr lang="en-US" altLang="zh-CN" sz="1600" dirty="0" smtClean="0">
                <a:latin typeface="Monaco" charset="0"/>
                <a:ea typeface="Monaco" charset="0"/>
                <a:cs typeface="Monaco" charset="0"/>
              </a:rPr>
              <a:t> ( </a:t>
            </a:r>
            <a:r>
              <a:rPr lang="zh-CN" altLang="en-US" sz="1600" dirty="0" smtClean="0">
                <a:latin typeface="Monaco" charset="0"/>
                <a:ea typeface="Monaco" charset="0"/>
                <a:cs typeface="Monaco" charset="0"/>
              </a:rPr>
              <a:t>当前面是透射面 </a:t>
            </a:r>
            <a:r>
              <a:rPr lang="en-US" altLang="zh-CN" sz="1600" dirty="0" smtClean="0">
                <a:latin typeface="Monaco" charset="0"/>
                <a:ea typeface="Monaco" charset="0"/>
                <a:cs typeface="Monaco" charset="0"/>
              </a:rPr>
              <a:t>) {</a:t>
            </a:r>
          </a:p>
          <a:p>
            <a:pPr marL="0" indent="0">
              <a:lnSpc>
                <a:spcPts val="1500"/>
              </a:lnSpc>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zh-CN" altLang="en-US" sz="1600" dirty="0" smtClean="0">
                <a:latin typeface="Monaco" charset="0"/>
                <a:ea typeface="Monaco" charset="0"/>
                <a:cs typeface="Monaco" charset="0"/>
              </a:rPr>
              <a:t>计算透射光线</a:t>
            </a:r>
            <a:r>
              <a:rPr lang="en-US" altLang="zh-CN" sz="1600" dirty="0" err="1" smtClean="0">
                <a:latin typeface="Monaco" charset="0"/>
                <a:ea typeface="Monaco" charset="0"/>
                <a:cs typeface="Monaco" charset="0"/>
              </a:rPr>
              <a:t>TransmittedRay</a:t>
            </a:r>
            <a:r>
              <a:rPr lang="en-US" altLang="zh-CN" sz="1600" dirty="0" smtClean="0">
                <a:latin typeface="Monaco" charset="0"/>
                <a:ea typeface="Monaco" charset="0"/>
                <a:cs typeface="Monaco" charset="0"/>
              </a:rPr>
              <a:t>;</a:t>
            </a:r>
            <a:endParaRPr lang="en-US" altLang="zh-CN" sz="1600" dirty="0">
              <a:latin typeface="Monaco" charset="0"/>
              <a:ea typeface="Monaco" charset="0"/>
              <a:cs typeface="Monaco" charset="0"/>
            </a:endParaRPr>
          </a:p>
          <a:p>
            <a:pPr marL="0" indent="0">
              <a:lnSpc>
                <a:spcPts val="1500"/>
              </a:lnSpc>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err="1" smtClean="0">
                <a:solidFill>
                  <a:schemeClr val="accent6">
                    <a:lumMod val="75000"/>
                  </a:schemeClr>
                </a:solidFill>
                <a:latin typeface="Monaco" charset="0"/>
                <a:ea typeface="Monaco" charset="0"/>
                <a:cs typeface="Monaco" charset="0"/>
              </a:rPr>
              <a:t>RayTracer</a:t>
            </a:r>
            <a:r>
              <a:rPr lang="en-US" altLang="zh-CN" sz="1600" dirty="0" smtClean="0">
                <a:latin typeface="Monaco" charset="0"/>
                <a:ea typeface="Monaco" charset="0"/>
                <a:cs typeface="Monaco" charset="0"/>
              </a:rPr>
              <a:t>(</a:t>
            </a:r>
            <a:r>
              <a:rPr lang="en-US" altLang="zh-CN" sz="1600" dirty="0" err="1" smtClean="0">
                <a:latin typeface="Monaco" charset="0"/>
                <a:ea typeface="Monaco" charset="0"/>
                <a:cs typeface="Monaco" charset="0"/>
              </a:rPr>
              <a:t>TransmittedRay</a:t>
            </a:r>
            <a:r>
              <a:rPr lang="en-US" altLang="zh-CN" sz="1600" dirty="0" smtClean="0">
                <a:latin typeface="Monaco" charset="0"/>
                <a:ea typeface="Monaco" charset="0"/>
                <a:cs typeface="Monaco" charset="0"/>
              </a:rPr>
              <a:t>, </a:t>
            </a:r>
            <a:r>
              <a:rPr lang="en-US" altLang="zh-CN" sz="1600" dirty="0">
                <a:latin typeface="Monaco" charset="0"/>
                <a:ea typeface="Monaco" charset="0"/>
                <a:cs typeface="Monaco" charset="0"/>
              </a:rPr>
              <a:t>Depth-1, </a:t>
            </a:r>
            <a:r>
              <a:rPr lang="en-US" altLang="zh-CN" sz="1600" dirty="0" smtClean="0">
                <a:latin typeface="Monaco" charset="0"/>
                <a:ea typeface="Monaco" charset="0"/>
                <a:cs typeface="Monaco" charset="0"/>
              </a:rPr>
              <a:t>weight*</a:t>
            </a:r>
            <a:r>
              <a:rPr lang="en-US" altLang="zh-CN" sz="1600" dirty="0" err="1" smtClean="0">
                <a:latin typeface="Monaco" charset="0"/>
                <a:ea typeface="Monaco" charset="0"/>
                <a:cs typeface="Monaco" charset="0"/>
              </a:rPr>
              <a:t>w_t</a:t>
            </a:r>
            <a:r>
              <a:rPr lang="en-US" altLang="zh-CN" sz="1600" dirty="0" smtClean="0">
                <a:latin typeface="Monaco" charset="0"/>
                <a:ea typeface="Monaco" charset="0"/>
                <a:cs typeface="Monaco" charset="0"/>
              </a:rPr>
              <a:t>, &amp;</a:t>
            </a:r>
            <a:r>
              <a:rPr lang="en-US" altLang="zh-CN" sz="1600" dirty="0" err="1" smtClean="0">
                <a:latin typeface="Monaco" charset="0"/>
                <a:ea typeface="Monaco" charset="0"/>
                <a:cs typeface="Monaco" charset="0"/>
              </a:rPr>
              <a:t>TransColor</a:t>
            </a:r>
            <a:r>
              <a:rPr lang="en-US" altLang="zh-CN" sz="1600" dirty="0" smtClean="0">
                <a:latin typeface="Monaco" charset="0"/>
                <a:ea typeface="Monaco" charset="0"/>
                <a:cs typeface="Monaco" charset="0"/>
              </a:rPr>
              <a:t>);</a:t>
            </a:r>
            <a:endParaRPr lang="en-US" altLang="zh-CN" sz="1600" dirty="0">
              <a:latin typeface="Monaco" charset="0"/>
              <a:ea typeface="Monaco" charset="0"/>
              <a:cs typeface="Monaco" charset="0"/>
            </a:endParaRPr>
          </a:p>
          <a:p>
            <a:pPr marL="0" indent="0">
              <a:lnSpc>
                <a:spcPts val="1500"/>
              </a:lnSpc>
              <a:buNone/>
            </a:pPr>
            <a:r>
              <a:rPr lang="en-US" altLang="zh-CN" sz="1600" dirty="0">
                <a:latin typeface="Monaco" charset="0"/>
                <a:ea typeface="Monaco" charset="0"/>
                <a:cs typeface="Monaco" charset="0"/>
              </a:rPr>
              <a:t>    </a:t>
            </a:r>
            <a:r>
              <a:rPr lang="en-US" altLang="zh-CN" sz="1600" dirty="0" smtClean="0">
                <a:latin typeface="Monaco" charset="0"/>
                <a:ea typeface="Monaco" charset="0"/>
                <a:cs typeface="Monaco" charset="0"/>
              </a:rPr>
              <a:t>  </a:t>
            </a:r>
            <a:r>
              <a:rPr lang="en-US" altLang="zh-CN" sz="1600" dirty="0" smtClean="0">
                <a:solidFill>
                  <a:srgbClr val="00B050"/>
                </a:solidFill>
                <a:latin typeface="Monaco" charset="0"/>
                <a:ea typeface="Monaco" charset="0"/>
                <a:cs typeface="Monaco" charset="0"/>
              </a:rPr>
              <a:t>Color</a:t>
            </a:r>
            <a:r>
              <a:rPr lang="en-US" altLang="zh-CN" sz="1600" dirty="0" smtClean="0">
                <a:latin typeface="Monaco" charset="0"/>
                <a:ea typeface="Monaco" charset="0"/>
                <a:cs typeface="Monaco" charset="0"/>
              </a:rPr>
              <a:t> += </a:t>
            </a:r>
            <a:r>
              <a:rPr lang="en-US" altLang="zh-CN" sz="1600" dirty="0" err="1" smtClean="0">
                <a:latin typeface="Monaco" charset="0"/>
                <a:ea typeface="Monaco" charset="0"/>
                <a:cs typeface="Monaco" charset="0"/>
              </a:rPr>
              <a:t>w_t</a:t>
            </a:r>
            <a:r>
              <a:rPr lang="en-US" altLang="zh-CN" sz="1600" dirty="0" smtClean="0">
                <a:latin typeface="Monaco" charset="0"/>
                <a:ea typeface="Monaco" charset="0"/>
                <a:cs typeface="Monaco" charset="0"/>
              </a:rPr>
              <a:t> * </a:t>
            </a:r>
            <a:r>
              <a:rPr lang="en-US" altLang="zh-CN" sz="1600" dirty="0" err="1" smtClean="0">
                <a:latin typeface="Monaco" charset="0"/>
                <a:ea typeface="Monaco" charset="0"/>
                <a:cs typeface="Monaco" charset="0"/>
              </a:rPr>
              <a:t>TransColor</a:t>
            </a:r>
            <a:r>
              <a:rPr lang="en-US" altLang="zh-CN" sz="1600" dirty="0" smtClean="0">
                <a:latin typeface="Monaco" charset="0"/>
                <a:ea typeface="Monaco" charset="0"/>
                <a:cs typeface="Monaco" charset="0"/>
              </a:rPr>
              <a:t>;</a:t>
            </a:r>
          </a:p>
          <a:p>
            <a:pPr marL="0" indent="0">
              <a:lnSpc>
                <a:spcPts val="1500"/>
              </a:lnSpc>
              <a:buNone/>
            </a:pPr>
            <a:r>
              <a:rPr lang="en-US" altLang="zh-CN" sz="1600" dirty="0" smtClean="0">
                <a:latin typeface="Monaco" charset="0"/>
                <a:ea typeface="Monaco" charset="0"/>
                <a:cs typeface="Monaco" charset="0"/>
              </a:rPr>
              <a:t>    }</a:t>
            </a:r>
          </a:p>
          <a:p>
            <a:pPr marL="0" indent="0">
              <a:lnSpc>
                <a:spcPts val="1500"/>
              </a:lnSpc>
              <a:buNone/>
            </a:pPr>
            <a:r>
              <a:rPr lang="en-US" altLang="zh-CN" sz="1600" dirty="0" smtClean="0">
                <a:latin typeface="Monaco" charset="0"/>
                <a:ea typeface="Monaco" charset="0"/>
                <a:cs typeface="Monaco" charset="0"/>
              </a:rPr>
              <a:t>  }</a:t>
            </a:r>
          </a:p>
          <a:p>
            <a:pPr marL="0" indent="0">
              <a:lnSpc>
                <a:spcPts val="1500"/>
              </a:lnSpc>
              <a:buNone/>
            </a:pPr>
            <a:r>
              <a:rPr lang="en-US" altLang="zh-CN" sz="1600" dirty="0" smtClean="0">
                <a:latin typeface="Monaco" charset="0"/>
                <a:ea typeface="Monaco" charset="0"/>
                <a:cs typeface="Monaco" charset="0"/>
              </a:rPr>
              <a:t>}</a:t>
            </a:r>
            <a:endParaRPr lang="zh-CN" altLang="en-US" sz="1600" dirty="0">
              <a:latin typeface="Monaco" charset="0"/>
              <a:ea typeface="Monaco" charset="0"/>
              <a:cs typeface="Monaco" charset="0"/>
            </a:endParaRPr>
          </a:p>
        </p:txBody>
      </p:sp>
    </p:spTree>
    <p:extLst>
      <p:ext uri="{BB962C8B-B14F-4D97-AF65-F5344CB8AC3E}">
        <p14:creationId xmlns:p14="http://schemas.microsoft.com/office/powerpoint/2010/main" val="11623471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其他选择</a:t>
            </a:r>
            <a:endParaRPr kumimoji="1" lang="zh-CN" altLang="en-US" dirty="0"/>
          </a:p>
        </p:txBody>
      </p:sp>
      <p:sp>
        <p:nvSpPr>
          <p:cNvPr id="3" name="内容占位符 2"/>
          <p:cNvSpPr>
            <a:spLocks noGrp="1"/>
          </p:cNvSpPr>
          <p:nvPr>
            <p:ph idx="1"/>
          </p:nvPr>
        </p:nvSpPr>
        <p:spPr/>
        <p:txBody>
          <a:bodyPr/>
          <a:lstStyle/>
          <a:p>
            <a:r>
              <a:rPr kumimoji="1" lang="en-US" altLang="zh-CN" dirty="0"/>
              <a:t>Path</a:t>
            </a:r>
            <a:r>
              <a:rPr kumimoji="1" lang="zh-CN" altLang="en-US" dirty="0"/>
              <a:t> </a:t>
            </a:r>
            <a:r>
              <a:rPr kumimoji="1" lang="en-US" altLang="zh-CN" dirty="0"/>
              <a:t>Tracing</a:t>
            </a:r>
          </a:p>
          <a:p>
            <a:pPr lvl="1"/>
            <a:r>
              <a:rPr kumimoji="1" lang="en-US" altLang="zh-CN" dirty="0" smtClean="0"/>
              <a:t>Color</a:t>
            </a:r>
            <a:r>
              <a:rPr kumimoji="1" lang="zh-CN" altLang="en-US" dirty="0" smtClean="0"/>
              <a:t> </a:t>
            </a:r>
            <a:r>
              <a:rPr kumimoji="1" lang="en-US" altLang="zh-CN" dirty="0" smtClean="0"/>
              <a:t>Bleeding</a:t>
            </a:r>
          </a:p>
          <a:p>
            <a:endParaRPr kumimoji="1" lang="en-US" altLang="zh-CN" dirty="0" smtClean="0"/>
          </a:p>
          <a:p>
            <a:r>
              <a:rPr kumimoji="1" lang="en-US" altLang="zh-CN" dirty="0" smtClean="0"/>
              <a:t>Distributed RT</a:t>
            </a:r>
          </a:p>
          <a:p>
            <a:pPr lvl="1"/>
            <a:r>
              <a:rPr kumimoji="1" lang="en-US" altLang="zh-CN" dirty="0" smtClean="0"/>
              <a:t>AA, Depth, </a:t>
            </a:r>
            <a:r>
              <a:rPr lang="en-US" altLang="zh-CN" dirty="0" smtClean="0"/>
              <a:t>Glossy, Motion Blur</a:t>
            </a:r>
            <a:endParaRPr kumimoji="1" lang="en-US" altLang="zh-CN" dirty="0"/>
          </a:p>
          <a:p>
            <a:pPr lvl="1"/>
            <a:endParaRPr kumimoji="1" lang="en-US" altLang="zh-CN" dirty="0"/>
          </a:p>
          <a:p>
            <a:r>
              <a:rPr kumimoji="1" lang="en-US" altLang="zh-CN" dirty="0" smtClean="0"/>
              <a:t>Photon</a:t>
            </a:r>
            <a:r>
              <a:rPr kumimoji="1" lang="zh-CN" altLang="en-US" dirty="0" smtClean="0"/>
              <a:t> </a:t>
            </a:r>
            <a:r>
              <a:rPr kumimoji="1" lang="en-US" altLang="zh-CN" dirty="0" smtClean="0"/>
              <a:t>Mapping</a:t>
            </a:r>
          </a:p>
          <a:p>
            <a:pPr lvl="1"/>
            <a:r>
              <a:rPr kumimoji="1" lang="en-US" altLang="zh-CN" dirty="0" smtClean="0"/>
              <a:t>Caustics</a:t>
            </a:r>
            <a:endParaRPr kumimoji="1" lang="zh-CN" altLang="en-US" dirty="0"/>
          </a:p>
        </p:txBody>
      </p:sp>
      <p:pic>
        <p:nvPicPr>
          <p:cNvPr id="4" name="图片 3"/>
          <p:cNvPicPr>
            <a:picLocks noChangeAspect="1"/>
          </p:cNvPicPr>
          <p:nvPr/>
        </p:nvPicPr>
        <p:blipFill>
          <a:blip r:embed="rId3"/>
          <a:stretch>
            <a:fillRect/>
          </a:stretch>
        </p:blipFill>
        <p:spPr>
          <a:xfrm>
            <a:off x="6995558" y="1600200"/>
            <a:ext cx="1689033" cy="1888646"/>
          </a:xfrm>
          <a:prstGeom prst="rect">
            <a:avLst/>
          </a:prstGeom>
        </p:spPr>
      </p:pic>
      <p:pic>
        <p:nvPicPr>
          <p:cNvPr id="6" name="图片 5"/>
          <p:cNvPicPr>
            <a:picLocks noChangeAspect="1"/>
          </p:cNvPicPr>
          <p:nvPr/>
        </p:nvPicPr>
        <p:blipFill>
          <a:blip r:embed="rId4"/>
          <a:stretch>
            <a:fillRect/>
          </a:stretch>
        </p:blipFill>
        <p:spPr>
          <a:xfrm>
            <a:off x="5450774" y="3671408"/>
            <a:ext cx="3600848" cy="755782"/>
          </a:xfrm>
          <a:prstGeom prst="rect">
            <a:avLst/>
          </a:prstGeom>
        </p:spPr>
      </p:pic>
      <p:pic>
        <p:nvPicPr>
          <p:cNvPr id="7" name="图片 6"/>
          <p:cNvPicPr>
            <a:picLocks noChangeAspect="1"/>
          </p:cNvPicPr>
          <p:nvPr/>
        </p:nvPicPr>
        <p:blipFill>
          <a:blip r:embed="rId5"/>
          <a:stretch>
            <a:fillRect/>
          </a:stretch>
        </p:blipFill>
        <p:spPr>
          <a:xfrm>
            <a:off x="6198543" y="4811095"/>
            <a:ext cx="2484944" cy="1872141"/>
          </a:xfrm>
          <a:prstGeom prst="rect">
            <a:avLst/>
          </a:prstGeom>
        </p:spPr>
      </p:pic>
    </p:spTree>
    <p:extLst>
      <p:ext uri="{BB962C8B-B14F-4D97-AF65-F5344CB8AC3E}">
        <p14:creationId xmlns:p14="http://schemas.microsoft.com/office/powerpoint/2010/main" val="18932219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DengXian" charset="-122"/>
                <a:ea typeface="DengXian" charset="-122"/>
                <a:cs typeface="DengXian" charset="-122"/>
              </a:rPr>
              <a:t>课程考核（</a:t>
            </a:r>
            <a:r>
              <a:rPr lang="en-US" altLang="zh-CN" dirty="0" smtClean="0">
                <a:latin typeface="DengXian" charset="-122"/>
                <a:ea typeface="DengXian" charset="-122"/>
                <a:cs typeface="DengXian" charset="-122"/>
              </a:rPr>
              <a:t>2018.</a:t>
            </a:r>
            <a:r>
              <a:rPr lang="zh-CN" altLang="en-US" dirty="0" smtClean="0">
                <a:latin typeface="DengXian" charset="-122"/>
                <a:ea typeface="DengXian" charset="-122"/>
                <a:cs typeface="DengXian" charset="-122"/>
              </a:rPr>
              <a:t>春</a:t>
            </a:r>
            <a:r>
              <a:rPr lang="zh-CN" altLang="en-US" dirty="0" smtClean="0">
                <a:latin typeface="DengXian" charset="-122"/>
                <a:ea typeface="DengXian" charset="-122"/>
                <a:cs typeface="DengXian" charset="-122"/>
              </a:rPr>
              <a:t>）</a:t>
            </a:r>
            <a:endParaRPr lang="zh-CN" altLang="en-US" dirty="0">
              <a:latin typeface="DengXian" charset="-122"/>
              <a:ea typeface="DengXian" charset="-122"/>
              <a:cs typeface="DengXian" charset="-122"/>
            </a:endParaRPr>
          </a:p>
        </p:txBody>
      </p:sp>
      <p:sp>
        <p:nvSpPr>
          <p:cNvPr id="3" name="内容占位符 2"/>
          <p:cNvSpPr>
            <a:spLocks noGrp="1"/>
          </p:cNvSpPr>
          <p:nvPr>
            <p:ph idx="1"/>
          </p:nvPr>
        </p:nvSpPr>
        <p:spPr/>
        <p:txBody>
          <a:bodyPr>
            <a:normAutofit/>
          </a:bodyPr>
          <a:lstStyle/>
          <a:p>
            <a:r>
              <a:rPr lang="zh-CN" altLang="en-US" dirty="0" smtClean="0">
                <a:solidFill>
                  <a:schemeClr val="bg1">
                    <a:lumMod val="75000"/>
                  </a:schemeClr>
                </a:solidFill>
                <a:latin typeface="DengXian" charset="-122"/>
                <a:ea typeface="DengXian" charset="-122"/>
                <a:cs typeface="DengXian" charset="-122"/>
              </a:rPr>
              <a:t>光栅图形学作业</a:t>
            </a:r>
            <a:r>
              <a:rPr lang="en-US" altLang="zh-CN" dirty="0" smtClean="0">
                <a:solidFill>
                  <a:schemeClr val="bg1">
                    <a:lumMod val="75000"/>
                  </a:schemeClr>
                </a:solidFill>
                <a:latin typeface="DengXian" charset="-122"/>
                <a:ea typeface="DengXian" charset="-122"/>
                <a:cs typeface="DengXian" charset="-122"/>
              </a:rPr>
              <a:t>					10’</a:t>
            </a:r>
          </a:p>
          <a:p>
            <a:pPr lvl="1"/>
            <a:r>
              <a:rPr lang="en-US" altLang="zh-CN" dirty="0" smtClean="0">
                <a:solidFill>
                  <a:schemeClr val="bg1">
                    <a:lumMod val="75000"/>
                  </a:schemeClr>
                </a:solidFill>
                <a:latin typeface="DengXian" charset="-122"/>
                <a:ea typeface="DengXian" charset="-122"/>
                <a:cs typeface="DengXian" charset="-122"/>
              </a:rPr>
              <a:t>Deadline</a:t>
            </a:r>
            <a:r>
              <a:rPr lang="zh-CN" altLang="en-US" dirty="0" smtClean="0">
                <a:solidFill>
                  <a:schemeClr val="bg1">
                    <a:lumMod val="75000"/>
                  </a:schemeClr>
                </a:solidFill>
                <a:latin typeface="DengXian" charset="-122"/>
                <a:ea typeface="DengXian" charset="-122"/>
                <a:cs typeface="DengXian" charset="-122"/>
              </a:rPr>
              <a:t>：</a:t>
            </a:r>
            <a:r>
              <a:rPr lang="en-US" altLang="zh-CN" dirty="0" smtClean="0">
                <a:solidFill>
                  <a:schemeClr val="bg1">
                    <a:lumMod val="75000"/>
                  </a:schemeClr>
                </a:solidFill>
                <a:latin typeface="DengXian" charset="-122"/>
                <a:ea typeface="DengXian" charset="-122"/>
                <a:cs typeface="DengXian" charset="-122"/>
              </a:rPr>
              <a:t>4</a:t>
            </a:r>
            <a:r>
              <a:rPr lang="zh-CN" altLang="en-US" dirty="0" smtClean="0">
                <a:solidFill>
                  <a:schemeClr val="bg1">
                    <a:lumMod val="75000"/>
                  </a:schemeClr>
                </a:solidFill>
                <a:latin typeface="DengXian" charset="-122"/>
                <a:ea typeface="DengXian" charset="-122"/>
                <a:cs typeface="DengXian" charset="-122"/>
              </a:rPr>
              <a:t>月</a:t>
            </a:r>
            <a:r>
              <a:rPr lang="en-US" altLang="zh-CN" dirty="0" smtClean="0">
                <a:solidFill>
                  <a:schemeClr val="bg1">
                    <a:lumMod val="75000"/>
                  </a:schemeClr>
                </a:solidFill>
                <a:latin typeface="DengXian" charset="-122"/>
                <a:ea typeface="DengXian" charset="-122"/>
                <a:cs typeface="DengXian" charset="-122"/>
              </a:rPr>
              <a:t>22</a:t>
            </a:r>
            <a:r>
              <a:rPr lang="zh-CN" altLang="en-US" dirty="0" smtClean="0">
                <a:solidFill>
                  <a:schemeClr val="bg1">
                    <a:lumMod val="75000"/>
                  </a:schemeClr>
                </a:solidFill>
                <a:latin typeface="DengXian" charset="-122"/>
                <a:ea typeface="DengXian" charset="-122"/>
                <a:cs typeface="DengXian" charset="-122"/>
              </a:rPr>
              <a:t>日</a:t>
            </a:r>
            <a:endParaRPr lang="en-US" altLang="zh-CN" dirty="0" smtClean="0">
              <a:solidFill>
                <a:schemeClr val="bg1">
                  <a:lumMod val="75000"/>
                </a:schemeClr>
              </a:solidFill>
              <a:latin typeface="DengXian" charset="-122"/>
              <a:ea typeface="DengXian" charset="-122"/>
              <a:cs typeface="DengXian" charset="-122"/>
            </a:endParaRPr>
          </a:p>
          <a:p>
            <a:endParaRPr lang="en-US" altLang="zh-CN" dirty="0" smtClean="0">
              <a:latin typeface="DengXian" charset="-122"/>
              <a:ea typeface="DengXian" charset="-122"/>
              <a:cs typeface="DengXian" charset="-122"/>
            </a:endParaRPr>
          </a:p>
          <a:p>
            <a:r>
              <a:rPr lang="zh-CN" altLang="en-US" dirty="0" smtClean="0">
                <a:latin typeface="DengXian" charset="-122"/>
                <a:ea typeface="DengXian" charset="-122"/>
                <a:cs typeface="DengXian" charset="-122"/>
              </a:rPr>
              <a:t>参数</a:t>
            </a:r>
            <a:r>
              <a:rPr lang="zh-CN" altLang="en-US" dirty="0" smtClean="0">
                <a:latin typeface="DengXian" charset="-122"/>
                <a:ea typeface="DengXian" charset="-122"/>
                <a:cs typeface="DengXian" charset="-122"/>
              </a:rPr>
              <a:t>曲线</a:t>
            </a:r>
            <a:r>
              <a:rPr lang="en-US" altLang="zh-CN" dirty="0" smtClean="0">
                <a:latin typeface="DengXian" charset="-122"/>
                <a:ea typeface="DengXian" charset="-122"/>
                <a:cs typeface="DengXian" charset="-122"/>
              </a:rPr>
              <a:t>/</a:t>
            </a:r>
            <a:r>
              <a:rPr lang="zh-CN" altLang="en-US" dirty="0" smtClean="0">
                <a:latin typeface="DengXian" charset="-122"/>
                <a:ea typeface="DengXian" charset="-122"/>
                <a:cs typeface="DengXian" charset="-122"/>
              </a:rPr>
              <a:t>曲面的</a:t>
            </a:r>
            <a:r>
              <a:rPr lang="zh-CN" altLang="en-US" dirty="0" smtClean="0">
                <a:latin typeface="DengXian" charset="-122"/>
                <a:ea typeface="DengXian" charset="-122"/>
                <a:cs typeface="DengXian" charset="-122"/>
              </a:rPr>
              <a:t>三维造形与渲染</a:t>
            </a:r>
            <a:r>
              <a:rPr lang="en-US" altLang="zh-CN" dirty="0" smtClean="0">
                <a:latin typeface="DengXian" charset="-122"/>
                <a:ea typeface="DengXian" charset="-122"/>
                <a:cs typeface="DengXian" charset="-122"/>
              </a:rPr>
              <a:t>	</a:t>
            </a:r>
            <a:r>
              <a:rPr lang="en-US" altLang="zh-CN" dirty="0" smtClean="0">
                <a:latin typeface="DengXian" charset="-122"/>
                <a:ea typeface="DengXian" charset="-122"/>
                <a:cs typeface="DengXian" charset="-122"/>
              </a:rPr>
              <a:t>	60</a:t>
            </a:r>
            <a:r>
              <a:rPr lang="en-US" altLang="zh-CN" dirty="0" smtClean="0">
                <a:latin typeface="DengXian" charset="-122"/>
                <a:ea typeface="DengXian" charset="-122"/>
                <a:cs typeface="DengXian" charset="-122"/>
              </a:rPr>
              <a:t>’</a:t>
            </a:r>
          </a:p>
          <a:p>
            <a:pPr lvl="1"/>
            <a:r>
              <a:rPr lang="en-US" altLang="zh-CN" dirty="0" smtClean="0">
                <a:latin typeface="DengXian" charset="-122"/>
                <a:ea typeface="DengXian" charset="-122"/>
                <a:cs typeface="DengXian" charset="-122"/>
              </a:rPr>
              <a:t>Deadline</a:t>
            </a:r>
            <a:r>
              <a:rPr lang="zh-CN" altLang="en-US" dirty="0" smtClean="0">
                <a:latin typeface="DengXian" charset="-122"/>
                <a:ea typeface="DengXian" charset="-122"/>
                <a:cs typeface="DengXian" charset="-122"/>
              </a:rPr>
              <a:t>：第</a:t>
            </a:r>
            <a:r>
              <a:rPr lang="en-US" altLang="zh-CN" dirty="0" smtClean="0">
                <a:latin typeface="DengXian" charset="-122"/>
                <a:ea typeface="DengXian" charset="-122"/>
                <a:cs typeface="DengXian" charset="-122"/>
              </a:rPr>
              <a:t>18</a:t>
            </a:r>
            <a:r>
              <a:rPr lang="zh-CN" altLang="en-US" dirty="0" smtClean="0">
                <a:latin typeface="DengXian" charset="-122"/>
                <a:ea typeface="DengXian" charset="-122"/>
                <a:cs typeface="DengXian" charset="-122"/>
              </a:rPr>
              <a:t>周 </a:t>
            </a:r>
            <a:r>
              <a:rPr lang="en-US" altLang="zh-CN" dirty="0" smtClean="0">
                <a:latin typeface="DengXian" charset="-122"/>
                <a:ea typeface="DengXian" charset="-122"/>
                <a:cs typeface="DengXian" charset="-122"/>
              </a:rPr>
              <a:t>(6.25 </a:t>
            </a:r>
            <a:r>
              <a:rPr lang="en-US" altLang="zh-CN" dirty="0" smtClean="0">
                <a:latin typeface="DengXian" charset="-122"/>
                <a:ea typeface="DengXian" charset="-122"/>
                <a:cs typeface="DengXian" charset="-122"/>
              </a:rPr>
              <a:t>– </a:t>
            </a:r>
            <a:r>
              <a:rPr lang="en-US" altLang="zh-CN" dirty="0" smtClean="0">
                <a:latin typeface="DengXian" charset="-122"/>
                <a:ea typeface="DengXian" charset="-122"/>
                <a:cs typeface="DengXian" charset="-122"/>
              </a:rPr>
              <a:t>6.29) 7.1</a:t>
            </a:r>
            <a:endParaRPr lang="en-US" altLang="zh-CN" dirty="0" smtClean="0">
              <a:latin typeface="DengXian" charset="-122"/>
              <a:ea typeface="DengXian" charset="-122"/>
              <a:cs typeface="DengXian" charset="-122"/>
            </a:endParaRPr>
          </a:p>
          <a:p>
            <a:endParaRPr lang="en-US" altLang="zh-CN" dirty="0" smtClean="0">
              <a:latin typeface="DengXian" charset="-122"/>
              <a:ea typeface="DengXian" charset="-122"/>
              <a:cs typeface="DengXian" charset="-122"/>
            </a:endParaRPr>
          </a:p>
          <a:p>
            <a:r>
              <a:rPr lang="zh-CN" altLang="en-US" dirty="0" smtClean="0">
                <a:solidFill>
                  <a:schemeClr val="bg1">
                    <a:lumMod val="75000"/>
                  </a:schemeClr>
                </a:solidFill>
                <a:latin typeface="DengXian" charset="-122"/>
                <a:ea typeface="DengXian" charset="-122"/>
                <a:cs typeface="DengXian" charset="-122"/>
              </a:rPr>
              <a:t>图像大作业</a:t>
            </a:r>
            <a:r>
              <a:rPr lang="en-US" altLang="zh-CN" dirty="0" smtClean="0">
                <a:solidFill>
                  <a:schemeClr val="bg1">
                    <a:lumMod val="75000"/>
                  </a:schemeClr>
                </a:solidFill>
                <a:latin typeface="DengXian" charset="-122"/>
                <a:ea typeface="DengXian" charset="-122"/>
                <a:cs typeface="DengXian" charset="-122"/>
              </a:rPr>
              <a:t>						</a:t>
            </a:r>
            <a:r>
              <a:rPr lang="en-US" altLang="zh-CN" dirty="0">
                <a:solidFill>
                  <a:schemeClr val="bg1">
                    <a:lumMod val="75000"/>
                  </a:schemeClr>
                </a:solidFill>
                <a:latin typeface="DengXian" charset="-122"/>
                <a:ea typeface="DengXian" charset="-122"/>
                <a:cs typeface="DengXian" charset="-122"/>
              </a:rPr>
              <a:t>3</a:t>
            </a:r>
            <a:r>
              <a:rPr lang="en-US" altLang="zh-CN" dirty="0" smtClean="0">
                <a:solidFill>
                  <a:schemeClr val="bg1">
                    <a:lumMod val="75000"/>
                  </a:schemeClr>
                </a:solidFill>
                <a:latin typeface="DengXian" charset="-122"/>
                <a:ea typeface="DengXian" charset="-122"/>
                <a:cs typeface="DengXian" charset="-122"/>
              </a:rPr>
              <a:t>0’</a:t>
            </a:r>
          </a:p>
          <a:p>
            <a:pPr lvl="1"/>
            <a:r>
              <a:rPr lang="en-US" altLang="zh-CN" dirty="0" smtClean="0">
                <a:solidFill>
                  <a:schemeClr val="bg1">
                    <a:lumMod val="75000"/>
                  </a:schemeClr>
                </a:solidFill>
                <a:latin typeface="DengXian" charset="-122"/>
                <a:ea typeface="DengXian" charset="-122"/>
                <a:cs typeface="DengXian" charset="-122"/>
              </a:rPr>
              <a:t>Deadline</a:t>
            </a:r>
            <a:r>
              <a:rPr lang="zh-CN" altLang="en-US" dirty="0" smtClean="0">
                <a:solidFill>
                  <a:schemeClr val="bg1">
                    <a:lumMod val="75000"/>
                  </a:schemeClr>
                </a:solidFill>
                <a:latin typeface="DengXian" charset="-122"/>
                <a:ea typeface="DengXian" charset="-122"/>
                <a:cs typeface="DengXian" charset="-122"/>
              </a:rPr>
              <a:t>：第</a:t>
            </a:r>
            <a:r>
              <a:rPr lang="en-US" altLang="zh-CN" dirty="0" smtClean="0">
                <a:solidFill>
                  <a:schemeClr val="bg1">
                    <a:lumMod val="75000"/>
                  </a:schemeClr>
                </a:solidFill>
                <a:latin typeface="DengXian" charset="-122"/>
                <a:ea typeface="DengXian" charset="-122"/>
                <a:cs typeface="DengXian" charset="-122"/>
              </a:rPr>
              <a:t>18</a:t>
            </a:r>
            <a:r>
              <a:rPr lang="zh-CN" altLang="en-US" dirty="0" smtClean="0">
                <a:solidFill>
                  <a:schemeClr val="bg1">
                    <a:lumMod val="75000"/>
                  </a:schemeClr>
                </a:solidFill>
                <a:latin typeface="DengXian" charset="-122"/>
                <a:ea typeface="DengXian" charset="-122"/>
                <a:cs typeface="DengXian" charset="-122"/>
              </a:rPr>
              <a:t>周 </a:t>
            </a:r>
            <a:r>
              <a:rPr lang="en-US" altLang="zh-CN" dirty="0" smtClean="0">
                <a:solidFill>
                  <a:schemeClr val="bg1">
                    <a:lumMod val="75000"/>
                  </a:schemeClr>
                </a:solidFill>
                <a:latin typeface="DengXian" charset="-122"/>
                <a:ea typeface="DengXian" charset="-122"/>
                <a:cs typeface="DengXian" charset="-122"/>
              </a:rPr>
              <a:t>(6.25 </a:t>
            </a:r>
            <a:r>
              <a:rPr lang="en-US" altLang="zh-CN" dirty="0" smtClean="0">
                <a:solidFill>
                  <a:schemeClr val="bg1">
                    <a:lumMod val="75000"/>
                  </a:schemeClr>
                </a:solidFill>
                <a:latin typeface="DengXian" charset="-122"/>
                <a:ea typeface="DengXian" charset="-122"/>
                <a:cs typeface="DengXian" charset="-122"/>
              </a:rPr>
              <a:t>– </a:t>
            </a:r>
            <a:r>
              <a:rPr lang="en-US" altLang="zh-CN" dirty="0" smtClean="0">
                <a:solidFill>
                  <a:schemeClr val="bg1">
                    <a:lumMod val="75000"/>
                  </a:schemeClr>
                </a:solidFill>
                <a:latin typeface="DengXian" charset="-122"/>
                <a:ea typeface="DengXian" charset="-122"/>
                <a:cs typeface="DengXian" charset="-122"/>
              </a:rPr>
              <a:t>6.29</a:t>
            </a:r>
            <a:r>
              <a:rPr lang="en-US" altLang="zh-CN" dirty="0" smtClean="0">
                <a:solidFill>
                  <a:schemeClr val="bg1">
                    <a:lumMod val="75000"/>
                  </a:schemeClr>
                </a:solidFill>
                <a:latin typeface="DengXian" charset="-122"/>
                <a:ea typeface="DengXian" charset="-122"/>
                <a:cs typeface="DengXian" charset="-122"/>
              </a:rPr>
              <a:t>) </a:t>
            </a:r>
            <a:r>
              <a:rPr lang="en-US" altLang="zh-CN" dirty="0" smtClean="0">
                <a:solidFill>
                  <a:schemeClr val="bg1">
                    <a:lumMod val="75000"/>
                  </a:schemeClr>
                </a:solidFill>
                <a:latin typeface="DengXian" charset="-122"/>
                <a:ea typeface="DengXian" charset="-122"/>
                <a:cs typeface="DengXian" charset="-122"/>
              </a:rPr>
              <a:t>7.1</a:t>
            </a:r>
            <a:endParaRPr lang="en-US" altLang="zh-CN" dirty="0" smtClean="0">
              <a:solidFill>
                <a:schemeClr val="bg1">
                  <a:lumMod val="75000"/>
                </a:schemeClr>
              </a:solidFill>
              <a:latin typeface="DengXian" charset="-122"/>
              <a:ea typeface="DengXian" charset="-122"/>
              <a:cs typeface="DengXian" charset="-122"/>
            </a:endParaRPr>
          </a:p>
        </p:txBody>
      </p:sp>
    </p:spTree>
    <p:extLst>
      <p:ext uri="{BB962C8B-B14F-4D97-AF65-F5344CB8AC3E}">
        <p14:creationId xmlns:p14="http://schemas.microsoft.com/office/powerpoint/2010/main" val="3819519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算法中需要实现的模块</a:t>
            </a:r>
            <a:endParaRPr lang="zh-CN" altLang="en-US" dirty="0"/>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16405" t="5105" r="15730" b="3808"/>
          <a:stretch/>
        </p:blipFill>
        <p:spPr>
          <a:xfrm>
            <a:off x="5579297" y="1522783"/>
            <a:ext cx="3099739" cy="2340201"/>
          </a:xfrm>
          <a:prstGeom prst="rect">
            <a:avLst/>
          </a:prstGeom>
        </p:spPr>
      </p:pic>
      <p:pic>
        <p:nvPicPr>
          <p:cNvPr id="7" name="图片 6"/>
          <p:cNvPicPr>
            <a:picLocks noChangeAspect="1"/>
          </p:cNvPicPr>
          <p:nvPr/>
        </p:nvPicPr>
        <p:blipFill>
          <a:blip r:embed="rId4"/>
          <a:stretch>
            <a:fillRect/>
          </a:stretch>
        </p:blipFill>
        <p:spPr>
          <a:xfrm>
            <a:off x="5579297" y="3907104"/>
            <a:ext cx="3099739" cy="2293224"/>
          </a:xfrm>
          <a:prstGeom prst="rect">
            <a:avLst/>
          </a:prstGeom>
        </p:spPr>
      </p:pic>
      <p:sp>
        <p:nvSpPr>
          <p:cNvPr id="8" name="内容占位符 4"/>
          <p:cNvSpPr>
            <a:spLocks noGrp="1"/>
          </p:cNvSpPr>
          <p:nvPr>
            <p:ph idx="1"/>
          </p:nvPr>
        </p:nvSpPr>
        <p:spPr>
          <a:xfrm>
            <a:off x="457200" y="1600202"/>
            <a:ext cx="8229600" cy="4525963"/>
          </a:xfrm>
        </p:spPr>
        <p:txBody>
          <a:bodyPr>
            <a:normAutofit fontScale="92500" lnSpcReduction="10000"/>
          </a:bodyPr>
          <a:lstStyle/>
          <a:p>
            <a:r>
              <a:rPr lang="zh-CN" altLang="en-US" sz="2400" dirty="0" smtClean="0"/>
              <a:t>物体类 </a:t>
            </a:r>
            <a:r>
              <a:rPr lang="en-US" altLang="zh-CN" sz="2400" dirty="0" smtClean="0"/>
              <a:t>/ </a:t>
            </a:r>
            <a:r>
              <a:rPr lang="zh-CN" altLang="en-US" sz="2400" dirty="0" smtClean="0"/>
              <a:t>场景类：组织</a:t>
            </a:r>
            <a:r>
              <a:rPr lang="zh-CN" altLang="en-US" sz="2400" dirty="0" smtClean="0"/>
              <a:t>场景</a:t>
            </a:r>
            <a:endParaRPr lang="en-US" altLang="zh-CN" sz="2400" dirty="0" smtClean="0"/>
          </a:p>
          <a:p>
            <a:endParaRPr lang="en-US" altLang="zh-CN" sz="2400" dirty="0"/>
          </a:p>
          <a:p>
            <a:r>
              <a:rPr lang="zh-CN" altLang="en-US" sz="2400" dirty="0" smtClean="0"/>
              <a:t>相机类：产生最开始的光线</a:t>
            </a:r>
            <a:r>
              <a:rPr lang="en-US" altLang="zh-CN" sz="2400" dirty="0" smtClean="0"/>
              <a:t>(</a:t>
            </a:r>
            <a:r>
              <a:rPr lang="zh-CN" altLang="en-US" sz="2400" dirty="0" smtClean="0"/>
              <a:t>光线投射</a:t>
            </a:r>
            <a:r>
              <a:rPr lang="en-US" altLang="zh-CN" sz="2400" dirty="0" smtClean="0"/>
              <a:t>)</a:t>
            </a:r>
          </a:p>
          <a:p>
            <a:endParaRPr lang="en-US" altLang="zh-CN" sz="2400" dirty="0"/>
          </a:p>
          <a:p>
            <a:r>
              <a:rPr lang="zh-CN" altLang="en-US" sz="2400" dirty="0" smtClean="0"/>
              <a:t>求交</a:t>
            </a:r>
            <a:endParaRPr lang="en-US" altLang="zh-CN" sz="2400" dirty="0" smtClean="0"/>
          </a:p>
          <a:p>
            <a:pPr lvl="1"/>
            <a:r>
              <a:rPr lang="zh-CN" altLang="en-US" sz="2000" dirty="0" smtClean="0"/>
              <a:t>是否有交</a:t>
            </a:r>
            <a:endParaRPr lang="en-US" altLang="zh-CN" sz="2000" dirty="0" smtClean="0"/>
          </a:p>
          <a:p>
            <a:pPr lvl="1"/>
            <a:r>
              <a:rPr lang="zh-CN" altLang="en-US" sz="2000" dirty="0" smtClean="0"/>
              <a:t>交点</a:t>
            </a:r>
            <a:endParaRPr lang="en-US" altLang="zh-CN" sz="2000" dirty="0" smtClean="0"/>
          </a:p>
          <a:p>
            <a:pPr lvl="1"/>
            <a:r>
              <a:rPr lang="zh-CN" altLang="en-US" sz="2000" dirty="0" smtClean="0"/>
              <a:t>交点处的法向</a:t>
            </a:r>
            <a:endParaRPr lang="en-US" altLang="zh-CN" sz="2000" dirty="0" smtClean="0"/>
          </a:p>
          <a:p>
            <a:pPr lvl="1"/>
            <a:endParaRPr lang="en-US" altLang="zh-CN" sz="2000" dirty="0"/>
          </a:p>
          <a:p>
            <a:r>
              <a:rPr lang="zh-CN" altLang="en-US" sz="2400" dirty="0" smtClean="0"/>
              <a:t>求反射光线</a:t>
            </a:r>
            <a:r>
              <a:rPr lang="en-US" altLang="zh-CN" sz="2400" dirty="0" smtClean="0"/>
              <a:t>/</a:t>
            </a:r>
            <a:r>
              <a:rPr lang="zh-CN" altLang="en-US" sz="2400" dirty="0" smtClean="0"/>
              <a:t>折射</a:t>
            </a:r>
            <a:r>
              <a:rPr lang="zh-CN" altLang="en-US" sz="2400" dirty="0" smtClean="0"/>
              <a:t>光线</a:t>
            </a:r>
            <a:endParaRPr lang="en-US" altLang="zh-CN" sz="2400" dirty="0" smtClean="0"/>
          </a:p>
          <a:p>
            <a:endParaRPr lang="en-US" altLang="zh-CN" sz="2400" dirty="0"/>
          </a:p>
          <a:p>
            <a:r>
              <a:rPr lang="zh-CN" altLang="en-US" sz="2400" dirty="0" smtClean="0"/>
              <a:t>局部光照强度的计算</a:t>
            </a:r>
            <a:endParaRPr lang="en-US" altLang="zh-CN" sz="2400" dirty="0"/>
          </a:p>
          <a:p>
            <a:endParaRPr lang="zh-CN" altLang="en-US" sz="2400" dirty="0"/>
          </a:p>
        </p:txBody>
      </p:sp>
    </p:spTree>
    <p:extLst>
      <p:ext uri="{BB962C8B-B14F-4D97-AF65-F5344CB8AC3E}">
        <p14:creationId xmlns:p14="http://schemas.microsoft.com/office/powerpoint/2010/main" val="2387709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物体 </a:t>
            </a:r>
            <a:r>
              <a:rPr lang="en-US" altLang="zh-CN" dirty="0" smtClean="0"/>
              <a:t>/ </a:t>
            </a:r>
            <a:r>
              <a:rPr lang="zh-CN" altLang="en-US" dirty="0" smtClean="0"/>
              <a:t>场景</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smtClean="0"/>
                  <a:t>物体的定义</a:t>
                </a:r>
                <a:r>
                  <a:rPr lang="en-US" altLang="zh-CN" dirty="0" smtClean="0"/>
                  <a:t>:</a:t>
                </a:r>
              </a:p>
              <a:p>
                <a:pPr lvl="1">
                  <a:buFont typeface="Wingdings" panose="05000000000000000000" pitchFamily="2" charset="2"/>
                  <a:buChar char="Ø"/>
                </a:pPr>
                <a:r>
                  <a:rPr lang="zh-CN" altLang="en-US" dirty="0" smtClean="0"/>
                  <a:t>参数定义</a:t>
                </a:r>
                <a:r>
                  <a:rPr lang="zh-CN" altLang="en-US" dirty="0"/>
                  <a:t>（</a:t>
                </a:r>
                <a:r>
                  <a:rPr lang="zh-CN" altLang="en-US" dirty="0" smtClean="0"/>
                  <a:t>球，立方体，参数曲线曲面物体</a:t>
                </a:r>
                <a:r>
                  <a:rPr lang="zh-CN" altLang="en-US" dirty="0"/>
                  <a:t>）</a:t>
                </a:r>
                <a:endParaRPr lang="en-US" altLang="zh-CN" dirty="0" smtClean="0"/>
              </a:p>
              <a:p>
                <a:pPr lvl="1">
                  <a:buFont typeface="Wingdings" panose="05000000000000000000" pitchFamily="2" charset="2"/>
                  <a:buChar char="Ø"/>
                </a:pPr>
                <a:r>
                  <a:rPr lang="zh-CN" altLang="en-US" dirty="0" smtClean="0"/>
                  <a:t>网格组织</a:t>
                </a:r>
                <a:endParaRPr lang="en-US" altLang="zh-CN" dirty="0" smtClean="0"/>
              </a:p>
              <a:p>
                <a:pPr lvl="1"/>
                <a:r>
                  <a:rPr lang="zh-CN" altLang="en-US" dirty="0" smtClean="0"/>
                  <a:t>材质属性</a:t>
                </a:r>
                <a:endParaRPr lang="en-US" altLang="zh-CN" dirty="0" smtClean="0"/>
              </a:p>
              <a:p>
                <a:pPr lvl="1"/>
                <a:endParaRPr lang="en-US" altLang="zh-CN" dirty="0"/>
              </a:p>
              <a:p>
                <a:r>
                  <a:rPr lang="zh-CN" altLang="en-US" dirty="0" smtClean="0"/>
                  <a:t>物体在世界坐标系中的位置</a:t>
                </a:r>
                <a:r>
                  <a:rPr lang="en-US" altLang="zh-CN" dirty="0" smtClean="0"/>
                  <a:t>:</a:t>
                </a:r>
              </a:p>
              <a:p>
                <a:pPr lvl="1"/>
                <a:r>
                  <a:rPr lang="en-US" altLang="zh-CN" dirty="0" smtClean="0"/>
                  <a:t>Pose</a:t>
                </a:r>
                <a:r>
                  <a:rPr lang="zh-CN" altLang="en-US" dirty="0" smtClean="0"/>
                  <a:t>矩阵</a:t>
                </a:r>
                <a14:m>
                  <m:oMath xmlns:m="http://schemas.openxmlformats.org/officeDocument/2006/math">
                    <m:sSub>
                      <m:sSubPr>
                        <m:ctrlPr>
                          <a:rPr lang="en-US" altLang="zh-CN" b="0" i="1" dirty="0" smtClean="0">
                            <a:latin typeface="Cambria Math" charset="0"/>
                          </a:rPr>
                        </m:ctrlPr>
                      </m:sSubPr>
                      <m:e>
                        <m:r>
                          <m:rPr>
                            <m:sty m:val="p"/>
                          </m:rPr>
                          <a:rPr lang="en-US" altLang="zh-CN" b="0" i="0" dirty="0" smtClean="0">
                            <a:latin typeface="Cambria Math" panose="02040503050406030204" pitchFamily="18" charset="0"/>
                          </a:rPr>
                          <m:t>T</m:t>
                        </m:r>
                      </m:e>
                      <m:sub>
                        <m:r>
                          <a:rPr lang="en-US" altLang="zh-CN" b="0" i="1" dirty="0" smtClean="0">
                            <a:latin typeface="Cambria Math" panose="02040503050406030204" pitchFamily="18" charset="0"/>
                          </a:rPr>
                          <m:t>𝑜𝑏𝑗</m:t>
                        </m:r>
                      </m:sub>
                    </m:sSub>
                    <m:r>
                      <a:rPr lang="en-US" altLang="zh-CN" b="0" i="1" dirty="0" smtClean="0">
                        <a:latin typeface="Cambria Math" panose="02040503050406030204" pitchFamily="18" charset="0"/>
                      </a:rPr>
                      <m:t>∈</m:t>
                    </m:r>
                    <m:sSub>
                      <m:sSubPr>
                        <m:ctrlPr>
                          <a:rPr lang="en-US" altLang="zh-CN" b="0" i="1" dirty="0" smtClean="0">
                            <a:latin typeface="Cambria Math" charset="0"/>
                          </a:rPr>
                        </m:ctrlPr>
                      </m:sSubPr>
                      <m:e>
                        <m:r>
                          <m:rPr>
                            <m:sty m:val="p"/>
                          </m:rPr>
                          <a:rPr lang="en-US" altLang="zh-CN" i="0" dirty="0">
                            <a:latin typeface="Cambria Math" panose="02040503050406030204" pitchFamily="18" charset="0"/>
                          </a:rPr>
                          <m:t>SE</m:t>
                        </m:r>
                      </m:e>
                      <m:sub>
                        <m:r>
                          <a:rPr lang="en-US" altLang="zh-CN" b="0" i="1" dirty="0" smtClean="0">
                            <a:latin typeface="Cambria Math" panose="02040503050406030204" pitchFamily="18" charset="0"/>
                          </a:rPr>
                          <m:t>3</m:t>
                        </m:r>
                      </m:sub>
                    </m:sSub>
                  </m:oMath>
                </a14:m>
                <a:endParaRPr lang="en-US" altLang="zh-CN" dirty="0" smtClean="0"/>
              </a:p>
              <a:p>
                <a:pPr lvl="1"/>
                <a14:m>
                  <m:oMath xmlns:m="http://schemas.openxmlformats.org/officeDocument/2006/math">
                    <m:sSub>
                      <m:sSubPr>
                        <m:ctrlPr>
                          <a:rPr lang="en-US" altLang="zh-CN" b="0" i="1" smtClean="0">
                            <a:latin typeface="Cambria Math" charset="0"/>
                          </a:rPr>
                        </m:ctrlPr>
                      </m:sSubPr>
                      <m:e>
                        <m:r>
                          <m:rPr>
                            <m:sty m:val="p"/>
                          </m:rPr>
                          <a:rPr lang="en-US" altLang="zh-CN" b="0" i="0" smtClean="0">
                            <a:latin typeface="Cambria Math" panose="02040503050406030204" pitchFamily="18" charset="0"/>
                          </a:rPr>
                          <m:t>P</m:t>
                        </m:r>
                      </m:e>
                      <m:sub>
                        <m:r>
                          <m:rPr>
                            <m:sty m:val="p"/>
                          </m:rPr>
                          <a:rPr lang="en-US" altLang="zh-CN" b="0" i="0" smtClean="0">
                            <a:latin typeface="Cambria Math" panose="02040503050406030204" pitchFamily="18" charset="0"/>
                          </a:rPr>
                          <m:t>world</m:t>
                        </m:r>
                      </m:sub>
                    </m:sSub>
                    <m:r>
                      <a:rPr lang="en-US" altLang="zh-CN" b="0" i="0" smtClean="0">
                        <a:latin typeface="Cambria Math" panose="02040503050406030204" pitchFamily="18" charset="0"/>
                      </a:rPr>
                      <m:t>=</m:t>
                    </m:r>
                    <m:sSub>
                      <m:sSubPr>
                        <m:ctrlPr>
                          <a:rPr lang="en-US" altLang="zh-CN" b="0" i="1" smtClean="0">
                            <a:latin typeface="Cambria Math" charset="0"/>
                          </a:rPr>
                        </m:ctrlPr>
                      </m:sSubPr>
                      <m:e>
                        <m:r>
                          <m:rPr>
                            <m:sty m:val="p"/>
                          </m:rPr>
                          <a:rPr lang="en-US" altLang="zh-CN" b="0" i="0" smtClean="0">
                            <a:latin typeface="Cambria Math" panose="02040503050406030204" pitchFamily="18" charset="0"/>
                          </a:rPr>
                          <m:t>T</m:t>
                        </m:r>
                      </m:e>
                      <m:sub>
                        <m:r>
                          <m:rPr>
                            <m:sty m:val="p"/>
                          </m:rPr>
                          <a:rPr lang="en-US" altLang="zh-CN" b="0" i="0" smtClean="0">
                            <a:latin typeface="Cambria Math" panose="02040503050406030204" pitchFamily="18" charset="0"/>
                          </a:rPr>
                          <m:t>obj</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m:rPr>
                            <m:sty m:val="p"/>
                          </m:rPr>
                          <a:rPr lang="en-US" altLang="zh-CN" b="0" i="0" smtClean="0">
                            <a:latin typeface="Cambria Math" panose="02040503050406030204" pitchFamily="18" charset="0"/>
                          </a:rPr>
                          <m:t>P</m:t>
                        </m:r>
                      </m:e>
                      <m:sub>
                        <m:r>
                          <m:rPr>
                            <m:sty m:val="p"/>
                          </m:rPr>
                          <a:rPr lang="en-US" altLang="zh-CN" b="0" i="0" smtClean="0">
                            <a:latin typeface="Cambria Math" panose="02040503050406030204" pitchFamily="18" charset="0"/>
                          </a:rPr>
                          <m:t>obj</m:t>
                        </m:r>
                      </m:sub>
                    </m:sSub>
                  </m:oMath>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704" t="-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0661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产生光线</a:t>
            </a:r>
            <a:r>
              <a:rPr lang="en-US" altLang="zh-CN" dirty="0"/>
              <a:t>(Ray Casting)</a:t>
            </a:r>
            <a:endParaRPr lang="zh-CN" altLang="en-US" dirty="0"/>
          </a:p>
        </p:txBody>
      </p:sp>
      <p:sp>
        <p:nvSpPr>
          <p:cNvPr id="3" name="内容占位符 2"/>
          <p:cNvSpPr>
            <a:spLocks noGrp="1"/>
          </p:cNvSpPr>
          <p:nvPr>
            <p:ph idx="1"/>
          </p:nvPr>
        </p:nvSpPr>
        <p:spPr>
          <a:xfrm>
            <a:off x="1167063" y="1600202"/>
            <a:ext cx="8229600" cy="4525963"/>
          </a:xfrm>
        </p:spPr>
        <p:txBody>
          <a:bodyPr>
            <a:normAutofit/>
          </a:bodyPr>
          <a:lstStyle/>
          <a:p>
            <a:pPr marL="0" indent="0">
              <a:buNone/>
            </a:pPr>
            <a:r>
              <a:rPr lang="zh-CN" altLang="en-US" sz="1800" dirty="0" smtClean="0">
                <a:latin typeface="Inconsolata" panose="020B0609030003000000" pitchFamily="49" charset="0"/>
              </a:rPr>
              <a:t>视点：</a:t>
            </a:r>
            <a:r>
              <a:rPr lang="en-US" altLang="zh-CN" sz="1800" dirty="0" smtClean="0">
                <a:latin typeface="Inconsolata" panose="020B0609030003000000" pitchFamily="49" charset="0"/>
              </a:rPr>
              <a:t>(0, 0, -1)  </a:t>
            </a:r>
            <a:r>
              <a:rPr lang="zh-CN" altLang="en-US" sz="1800" dirty="0" smtClean="0">
                <a:latin typeface="Inconsolata" panose="020B0609030003000000" pitchFamily="49" charset="0"/>
              </a:rPr>
              <a:t>视</a:t>
            </a:r>
            <a:r>
              <a:rPr lang="zh-CN" altLang="en-US" sz="1800" dirty="0">
                <a:latin typeface="Inconsolata" panose="020B0609030003000000" pitchFamily="49" charset="0"/>
              </a:rPr>
              <a:t>方向：</a:t>
            </a:r>
            <a:r>
              <a:rPr lang="en-US" altLang="zh-CN" sz="1800" dirty="0">
                <a:latin typeface="Inconsolata" panose="020B0609030003000000" pitchFamily="49" charset="0"/>
                <a:sym typeface="Wingdings" panose="05000000000000000000" pitchFamily="2" charset="2"/>
              </a:rPr>
              <a:t>(0, 0, 1)</a:t>
            </a:r>
            <a:r>
              <a:rPr lang="en-US" altLang="zh-CN" sz="1800" dirty="0" smtClean="0">
                <a:latin typeface="Inconsolata" panose="020B0609030003000000" pitchFamily="49" charset="0"/>
              </a:rPr>
              <a:t> </a:t>
            </a:r>
            <a:r>
              <a:rPr lang="zh-CN" altLang="en-US" sz="1800" dirty="0" smtClean="0">
                <a:latin typeface="Inconsolata" panose="020B0609030003000000" pitchFamily="49" charset="0"/>
              </a:rPr>
              <a:t>上方向：</a:t>
            </a:r>
            <a:r>
              <a:rPr lang="en-US" altLang="zh-CN" sz="1800" dirty="0" smtClean="0">
                <a:latin typeface="Inconsolata" panose="020B0609030003000000" pitchFamily="49" charset="0"/>
                <a:sym typeface="Wingdings" panose="05000000000000000000" pitchFamily="2" charset="2"/>
              </a:rPr>
              <a:t>(0, 1, 0)  </a:t>
            </a:r>
            <a:r>
              <a:rPr lang="zh-CN" altLang="en-US" sz="1800" dirty="0" smtClean="0">
                <a:latin typeface="Inconsolata" panose="020B0609030003000000" pitchFamily="49" charset="0"/>
              </a:rPr>
              <a:t>视平面：</a:t>
            </a:r>
            <a:r>
              <a:rPr lang="en-US" altLang="zh-CN" sz="1800" dirty="0" smtClean="0">
                <a:latin typeface="Inconsolata" panose="020B0609030003000000" pitchFamily="49" charset="0"/>
              </a:rPr>
              <a:t>Z = 0</a:t>
            </a:r>
          </a:p>
          <a:p>
            <a:pPr marL="0" indent="0">
              <a:buNone/>
            </a:pPr>
            <a:r>
              <a:rPr lang="zh-CN" altLang="en-US" sz="1800" dirty="0" smtClean="0">
                <a:latin typeface="Inconsolata" panose="020B0609030003000000" pitchFamily="49" charset="0"/>
              </a:rPr>
              <a:t>相机张角：</a:t>
            </a:r>
            <a:r>
              <a:rPr lang="en-US" altLang="zh-CN" sz="1800" dirty="0" err="1" smtClean="0">
                <a:latin typeface="Inconsolata" panose="020B0609030003000000" pitchFamily="49" charset="0"/>
              </a:rPr>
              <a:t>fov_h</a:t>
            </a:r>
            <a:r>
              <a:rPr lang="en-US" altLang="zh-CN" sz="1800" dirty="0" smtClean="0">
                <a:latin typeface="Inconsolata" panose="020B0609030003000000" pitchFamily="49" charset="0"/>
              </a:rPr>
              <a:t> = 45° </a:t>
            </a:r>
            <a:r>
              <a:rPr lang="zh-CN" altLang="en-US" sz="1800" dirty="0" smtClean="0">
                <a:latin typeface="Inconsolata" panose="020B0609030003000000" pitchFamily="49" charset="0"/>
              </a:rPr>
              <a:t>分辨率：</a:t>
            </a:r>
            <a:r>
              <a:rPr lang="en-US" altLang="zh-CN" sz="1800" dirty="0" smtClean="0">
                <a:latin typeface="Inconsolata" panose="020B0609030003000000" pitchFamily="49" charset="0"/>
              </a:rPr>
              <a:t>(w, h) </a:t>
            </a:r>
          </a:p>
          <a:p>
            <a:pPr marL="0" indent="0">
              <a:buNone/>
            </a:pPr>
            <a:endParaRPr lang="en-US" altLang="zh-CN" sz="1800" dirty="0" smtClean="0">
              <a:latin typeface="Inconsolata" panose="020B0609030003000000" pitchFamily="49" charset="0"/>
            </a:endParaRPr>
          </a:p>
          <a:p>
            <a:pPr marL="0" indent="0">
              <a:buNone/>
            </a:pPr>
            <a:r>
              <a:rPr lang="en-US" altLang="zh-CN" sz="1800" dirty="0" err="1" smtClean="0">
                <a:latin typeface="Inconsolata" panose="020B0609030003000000" pitchFamily="49" charset="0"/>
              </a:rPr>
              <a:t>fx</a:t>
            </a:r>
            <a:r>
              <a:rPr lang="en-US" altLang="zh-CN" sz="1800" dirty="0" smtClean="0">
                <a:latin typeface="Inconsolata" panose="020B0609030003000000" pitchFamily="49" charset="0"/>
              </a:rPr>
              <a:t> = </a:t>
            </a:r>
            <a:r>
              <a:rPr lang="en-US" altLang="zh-CN" sz="1800" dirty="0" err="1" smtClean="0">
                <a:latin typeface="Inconsolata" panose="020B0609030003000000" pitchFamily="49" charset="0"/>
              </a:rPr>
              <a:t>fy</a:t>
            </a:r>
            <a:r>
              <a:rPr lang="en-US" altLang="zh-CN" sz="1800" dirty="0" smtClean="0">
                <a:latin typeface="Inconsolata" panose="020B0609030003000000" pitchFamily="49" charset="0"/>
              </a:rPr>
              <a:t> = (h/2) / tan( </a:t>
            </a:r>
            <a:r>
              <a:rPr lang="en-US" altLang="zh-CN" sz="1800" dirty="0" err="1" smtClean="0">
                <a:latin typeface="Inconsolata" panose="020B0609030003000000" pitchFamily="49" charset="0"/>
              </a:rPr>
              <a:t>fov_h</a:t>
            </a:r>
            <a:r>
              <a:rPr lang="en-US" altLang="zh-CN" sz="1800" dirty="0" smtClean="0">
                <a:latin typeface="Inconsolata" panose="020B0609030003000000" pitchFamily="49" charset="0"/>
              </a:rPr>
              <a:t>/2 )</a:t>
            </a:r>
          </a:p>
          <a:p>
            <a:pPr marL="0" indent="0">
              <a:buNone/>
            </a:pPr>
            <a:r>
              <a:rPr lang="zh-CN" altLang="en-US" sz="1800" dirty="0" smtClean="0">
                <a:latin typeface="Inconsolata" panose="020B0609030003000000" pitchFamily="49" charset="0"/>
              </a:rPr>
              <a:t>最终输出图像上的一点</a:t>
            </a:r>
            <a:r>
              <a:rPr lang="en-US" altLang="zh-CN" sz="1800" dirty="0" smtClean="0">
                <a:latin typeface="Inconsolata" panose="020B0609030003000000" pitchFamily="49" charset="0"/>
              </a:rPr>
              <a:t>Pixel(u, </a:t>
            </a:r>
            <a:r>
              <a:rPr lang="en-US" altLang="zh-CN" sz="1800" dirty="0">
                <a:latin typeface="Inconsolata" panose="020B0609030003000000" pitchFamily="49" charset="0"/>
              </a:rPr>
              <a:t>v</a:t>
            </a:r>
            <a:r>
              <a:rPr lang="en-US" altLang="zh-CN" sz="1800" dirty="0" smtClean="0">
                <a:latin typeface="Inconsolata" panose="020B0609030003000000" pitchFamily="49" charset="0"/>
              </a:rPr>
              <a:t>)</a:t>
            </a:r>
            <a:r>
              <a:rPr lang="zh-CN" altLang="en-US" sz="1800" dirty="0" smtClean="0">
                <a:latin typeface="Inconsolata" panose="020B0609030003000000" pitchFamily="49" charset="0"/>
              </a:rPr>
              <a:t>在视平面上的对应点</a:t>
            </a:r>
            <a:r>
              <a:rPr lang="en-US" altLang="zh-CN" sz="1800" dirty="0" smtClean="0">
                <a:latin typeface="Inconsolata" panose="020B0609030003000000" pitchFamily="49" charset="0"/>
              </a:rPr>
              <a:t>:</a:t>
            </a:r>
          </a:p>
          <a:p>
            <a:pPr marL="0" indent="0">
              <a:buNone/>
            </a:pPr>
            <a:r>
              <a:rPr lang="en-US" altLang="zh-CN" sz="1800" dirty="0" smtClean="0">
                <a:latin typeface="Inconsolata" panose="020B0609030003000000" pitchFamily="49" charset="0"/>
              </a:rPr>
              <a:t>  P = ( (u-cx)/</a:t>
            </a:r>
            <a:r>
              <a:rPr lang="en-US" altLang="zh-CN" sz="1800" dirty="0" err="1" smtClean="0">
                <a:latin typeface="Inconsolata" panose="020B0609030003000000" pitchFamily="49" charset="0"/>
              </a:rPr>
              <a:t>fx</a:t>
            </a:r>
            <a:r>
              <a:rPr lang="en-US" altLang="zh-CN" sz="1800" dirty="0" smtClean="0">
                <a:latin typeface="Inconsolata" panose="020B0609030003000000" pitchFamily="49" charset="0"/>
              </a:rPr>
              <a:t> , (v-cy)/</a:t>
            </a:r>
            <a:r>
              <a:rPr lang="en-US" altLang="zh-CN" sz="1800" dirty="0" err="1" smtClean="0">
                <a:latin typeface="Inconsolata" panose="020B0609030003000000" pitchFamily="49" charset="0"/>
              </a:rPr>
              <a:t>fy</a:t>
            </a:r>
            <a:r>
              <a:rPr lang="en-US" altLang="zh-CN" sz="1800" dirty="0" smtClean="0">
                <a:latin typeface="Inconsolata" panose="020B0609030003000000" pitchFamily="49" charset="0"/>
              </a:rPr>
              <a:t> , 0)</a:t>
            </a:r>
          </a:p>
          <a:p>
            <a:pPr marL="0" indent="0">
              <a:buNone/>
            </a:pPr>
            <a:endParaRPr lang="en-US" altLang="zh-CN" sz="1800" dirty="0" smtClean="0">
              <a:latin typeface="Inconsolata" panose="020B0609030003000000" pitchFamily="49" charset="0"/>
            </a:endParaRPr>
          </a:p>
          <a:p>
            <a:pPr marL="0" indent="0">
              <a:buNone/>
            </a:pPr>
            <a:r>
              <a:rPr lang="zh-CN" altLang="en-US" sz="1800" dirty="0" smtClean="0">
                <a:latin typeface="Inconsolata" panose="020B0609030003000000" pitchFamily="49" charset="0"/>
              </a:rPr>
              <a:t>过视点作一条到</a:t>
            </a:r>
            <a:r>
              <a:rPr lang="en-US" altLang="zh-CN" sz="1800" dirty="0" smtClean="0">
                <a:latin typeface="Inconsolata" panose="020B0609030003000000" pitchFamily="49" charset="0"/>
              </a:rPr>
              <a:t>P</a:t>
            </a:r>
            <a:r>
              <a:rPr lang="zh-CN" altLang="en-US" sz="1800" dirty="0" smtClean="0">
                <a:latin typeface="Inconsolata" panose="020B0609030003000000" pitchFamily="49" charset="0"/>
              </a:rPr>
              <a:t>的射线，即为初始光线。</a:t>
            </a:r>
            <a:endParaRPr lang="en-US" altLang="zh-CN" sz="1800" dirty="0" smtClean="0">
              <a:latin typeface="Inconsolata" panose="020B0609030003000000" pitchFamily="49" charset="0"/>
            </a:endParaRPr>
          </a:p>
          <a:p>
            <a:pPr marL="0" indent="0">
              <a:buNone/>
            </a:pPr>
            <a:endParaRPr lang="en-US" altLang="zh-CN" sz="1800" dirty="0">
              <a:latin typeface="Inconsolata" panose="020B0609030003000000" pitchFamily="49" charset="0"/>
            </a:endParaRPr>
          </a:p>
          <a:p>
            <a:pPr marL="0" indent="0">
              <a:buNone/>
            </a:pPr>
            <a:endParaRPr lang="en-US" altLang="zh-CN" sz="1800" dirty="0">
              <a:latin typeface="Inconsolata" panose="020B0609030003000000" pitchFamily="49" charset="0"/>
            </a:endParaRPr>
          </a:p>
          <a:p>
            <a:pPr marL="0" indent="0">
              <a:buNone/>
            </a:pPr>
            <a:r>
              <a:rPr lang="en-US" altLang="zh-CN" sz="1800" dirty="0" err="1" smtClean="0">
                <a:latin typeface="Inconsolata" panose="020B0609030003000000" pitchFamily="49" charset="0"/>
              </a:rPr>
              <a:t>Fov</a:t>
            </a:r>
            <a:r>
              <a:rPr lang="zh-CN" altLang="en-US" sz="1800" dirty="0" smtClean="0">
                <a:latin typeface="Inconsolata" panose="020B0609030003000000" pitchFamily="49" charset="0"/>
              </a:rPr>
              <a:t>和</a:t>
            </a:r>
            <a:r>
              <a:rPr lang="en-US" altLang="zh-CN" sz="1800" dirty="0" smtClean="0">
                <a:latin typeface="Inconsolata" panose="020B0609030003000000" pitchFamily="49" charset="0"/>
              </a:rPr>
              <a:t>Resolution</a:t>
            </a:r>
            <a:r>
              <a:rPr lang="zh-CN" altLang="en-US" sz="1800" dirty="0" smtClean="0">
                <a:latin typeface="Inconsolata" panose="020B0609030003000000" pitchFamily="49" charset="0"/>
              </a:rPr>
              <a:t>被称为相机的内参。</a:t>
            </a:r>
            <a:endParaRPr lang="en-US" altLang="zh-CN" sz="1800" dirty="0" smtClean="0">
              <a:latin typeface="Inconsolata" panose="020B0609030003000000" pitchFamily="49" charset="0"/>
            </a:endParaRPr>
          </a:p>
        </p:txBody>
      </p:sp>
      <p:pic>
        <p:nvPicPr>
          <p:cNvPr id="6" name="图片 5"/>
          <p:cNvPicPr>
            <a:picLocks noChangeAspect="1"/>
          </p:cNvPicPr>
          <p:nvPr/>
        </p:nvPicPr>
        <p:blipFill>
          <a:blip r:embed="rId3"/>
          <a:stretch>
            <a:fillRect/>
          </a:stretch>
        </p:blipFill>
        <p:spPr>
          <a:xfrm>
            <a:off x="1978864" y="5263116"/>
            <a:ext cx="3982728" cy="1045613"/>
          </a:xfrm>
          <a:prstGeom prst="rect">
            <a:avLst/>
          </a:prstGeom>
        </p:spPr>
      </p:pic>
      <p:sp>
        <p:nvSpPr>
          <p:cNvPr id="7" name="文本框 6"/>
          <p:cNvSpPr txBox="1"/>
          <p:nvPr/>
        </p:nvSpPr>
        <p:spPr>
          <a:xfrm>
            <a:off x="1978864" y="6234301"/>
            <a:ext cx="902811"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图像坐标</a:t>
            </a:r>
            <a:endParaRPr lang="zh-CN" altLang="en-US" sz="1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948241" y="6242955"/>
            <a:ext cx="902811"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相机内参</a:t>
            </a:r>
            <a:endParaRPr lang="zh-CN" altLang="en-US" sz="14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4153377" y="6242955"/>
            <a:ext cx="1200971" cy="523220"/>
          </a:xfrm>
          <a:prstGeom prst="rect">
            <a:avLst/>
          </a:prstGeom>
          <a:noFill/>
        </p:spPr>
        <p:txBody>
          <a:bodyPr wrap="none" rtlCol="0">
            <a:spAutoFit/>
          </a:bodyPr>
          <a:lstStyle/>
          <a:p>
            <a:pPr algn="ctr"/>
            <a:r>
              <a:rPr lang="zh-CN" altLang="en-US" sz="1400" dirty="0" smtClean="0">
                <a:latin typeface="微软雅黑" panose="020B0503020204020204" pitchFamily="34" charset="-122"/>
                <a:ea typeface="微软雅黑" panose="020B0503020204020204" pitchFamily="34" charset="-122"/>
              </a:rPr>
              <a:t>相机外参</a:t>
            </a:r>
            <a:endParaRPr lang="en-US" altLang="zh-CN" sz="1400" dirty="0" smtClean="0">
              <a:latin typeface="微软雅黑" panose="020B0503020204020204" pitchFamily="34" charset="-122"/>
              <a:ea typeface="微软雅黑" panose="020B0503020204020204" pitchFamily="34" charset="-122"/>
            </a:endParaRPr>
          </a:p>
          <a:p>
            <a:pPr algn="ct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平移，旋转</a:t>
            </a:r>
            <a:r>
              <a:rPr lang="en-US" altLang="zh-CN"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288111" y="6234301"/>
            <a:ext cx="902811"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真实世界</a:t>
            </a:r>
            <a:endParaRPr lang="zh-CN" altLang="en-US" sz="1400" dirty="0">
              <a:latin typeface="微软雅黑" panose="020B0503020204020204" pitchFamily="34" charset="-122"/>
              <a:ea typeface="微软雅黑" panose="020B0503020204020204" pitchFamily="34" charset="-122"/>
            </a:endParaRPr>
          </a:p>
        </p:txBody>
      </p:sp>
      <p:sp>
        <p:nvSpPr>
          <p:cNvPr id="5" name="矩形 4"/>
          <p:cNvSpPr/>
          <p:nvPr/>
        </p:nvSpPr>
        <p:spPr>
          <a:xfrm>
            <a:off x="216568" y="1708485"/>
            <a:ext cx="721895" cy="44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输入</a:t>
            </a:r>
          </a:p>
        </p:txBody>
      </p:sp>
      <p:sp>
        <p:nvSpPr>
          <p:cNvPr id="11" name="矩形 10"/>
          <p:cNvSpPr/>
          <p:nvPr/>
        </p:nvSpPr>
        <p:spPr>
          <a:xfrm>
            <a:off x="216567" y="2883569"/>
            <a:ext cx="721895" cy="44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计算</a:t>
            </a:r>
            <a:endParaRPr lang="zh-CN" altLang="en-US" dirty="0"/>
          </a:p>
        </p:txBody>
      </p:sp>
      <p:sp>
        <p:nvSpPr>
          <p:cNvPr id="12" name="矩形 11"/>
          <p:cNvSpPr/>
          <p:nvPr/>
        </p:nvSpPr>
        <p:spPr>
          <a:xfrm>
            <a:off x="222582" y="5040532"/>
            <a:ext cx="721895" cy="44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解释</a:t>
            </a:r>
            <a:endParaRPr lang="zh-CN" altLang="en-US" dirty="0"/>
          </a:p>
        </p:txBody>
      </p:sp>
      <p:sp>
        <p:nvSpPr>
          <p:cNvPr id="13" name="矩形 12"/>
          <p:cNvSpPr/>
          <p:nvPr/>
        </p:nvSpPr>
        <p:spPr>
          <a:xfrm>
            <a:off x="228600" y="4081933"/>
            <a:ext cx="721895" cy="44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输出</a:t>
            </a:r>
            <a:endParaRPr lang="zh-CN" altLang="en-US" dirty="0"/>
          </a:p>
        </p:txBody>
      </p:sp>
      <p:pic>
        <p:nvPicPr>
          <p:cNvPr id="14" name="图片 13"/>
          <p:cNvPicPr>
            <a:picLocks noChangeAspect="1"/>
          </p:cNvPicPr>
          <p:nvPr/>
        </p:nvPicPr>
        <p:blipFill>
          <a:blip r:embed="rId4"/>
          <a:stretch>
            <a:fillRect/>
          </a:stretch>
        </p:blipFill>
        <p:spPr>
          <a:xfrm>
            <a:off x="5500048" y="3590496"/>
            <a:ext cx="3643952" cy="1490056"/>
          </a:xfrm>
          <a:prstGeom prst="rect">
            <a:avLst/>
          </a:prstGeom>
        </p:spPr>
      </p:pic>
    </p:spTree>
    <p:extLst>
      <p:ext uri="{BB962C8B-B14F-4D97-AF65-F5344CB8AC3E}">
        <p14:creationId xmlns:p14="http://schemas.microsoft.com/office/powerpoint/2010/main" val="13449385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线面求交（基本）</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smtClean="0"/>
                  <a:t>光线：参数直线，最终交点必须满足 </a:t>
                </a:r>
                <a14:m>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&gt;0</m:t>
                    </m:r>
                  </m:oMath>
                </a14:m>
                <a:endParaRPr lang="en-US" altLang="zh-CN" sz="2400" dirty="0" smtClean="0"/>
              </a:p>
              <a:p>
                <a14:m>
                  <m:oMath xmlns:m="http://schemas.openxmlformats.org/officeDocument/2006/math">
                    <m:r>
                      <a:rPr lang="en-US" altLang="zh-CN" sz="2400" b="0" i="1" smtClean="0">
                        <a:latin typeface="Cambria Math" panose="02040503050406030204" pitchFamily="18" charset="0"/>
                      </a:rPr>
                      <m:t>𝐿</m:t>
                    </m:r>
                    <m:d>
                      <m:dPr>
                        <m:ctrlPr>
                          <a:rPr lang="en-US" altLang="zh-CN" sz="2400" b="0" i="1" smtClean="0">
                            <a:latin typeface="Cambria Math"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oMath>
                </a14:m>
                <a:r>
                  <a:rPr lang="en-US" altLang="zh-CN" sz="2400" dirty="0" smtClean="0"/>
                  <a:t> </a:t>
                </a:r>
              </a:p>
              <a:p>
                <a:endParaRPr lang="en-US" altLang="zh-CN" sz="2400" dirty="0" smtClean="0"/>
              </a:p>
              <a:p>
                <a:r>
                  <a:rPr lang="zh-CN" altLang="en-US" sz="2400" dirty="0" smtClean="0"/>
                  <a:t>若</a:t>
                </a:r>
                <a14:m>
                  <m:oMath xmlns:m="http://schemas.openxmlformats.org/officeDocument/2006/math">
                    <m:r>
                      <a:rPr lang="en-US" altLang="zh-CN" sz="2400" i="1">
                        <a:latin typeface="Cambria Math" panose="02040503050406030204" pitchFamily="18" charset="0"/>
                      </a:rPr>
                      <m:t>𝐿</m:t>
                    </m:r>
                  </m:oMath>
                </a14:m>
                <a:r>
                  <a:rPr lang="zh-CN" altLang="en-US" sz="2400" dirty="0" smtClean="0"/>
                  <a:t>是最初产生的光线，</a:t>
                </a:r>
                <a:r>
                  <a:rPr lang="en-US" altLang="zh-CN" sz="2400" dirty="0"/>
                  <a:t> </a:t>
                </a:r>
                <a14:m>
                  <m:oMath xmlns:m="http://schemas.openxmlformats.org/officeDocument/2006/math">
                    <m:r>
                      <a:rPr lang="en-US" altLang="zh-CN" sz="2400" i="1">
                        <a:latin typeface="Cambria Math" panose="02040503050406030204" pitchFamily="18" charset="0"/>
                      </a:rPr>
                      <m:t>𝑃</m:t>
                    </m:r>
                  </m:oMath>
                </a14:m>
                <a:r>
                  <a:rPr lang="zh-CN" altLang="en-US" sz="2400" dirty="0" smtClean="0"/>
                  <a:t>为视点，</a:t>
                </a:r>
                <a:r>
                  <a:rPr lang="en-US" altLang="zh-CN" sz="2400" dirty="0"/>
                  <a:t> </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 </m:t>
                    </m:r>
                  </m:oMath>
                </a14:m>
                <a:r>
                  <a:rPr lang="zh-CN" altLang="en-US" sz="2400" dirty="0" smtClean="0"/>
                  <a:t>根据上页求得；</a:t>
                </a:r>
                <a:endParaRPr lang="en-US" altLang="zh-CN" sz="2400" dirty="0" smtClean="0"/>
              </a:p>
              <a:p>
                <a:r>
                  <a:rPr lang="zh-CN" altLang="en-US" sz="2400" dirty="0" smtClean="0"/>
                  <a:t>否则，</a:t>
                </a:r>
                <a14:m>
                  <m:oMath xmlns:m="http://schemas.openxmlformats.org/officeDocument/2006/math">
                    <m:r>
                      <a:rPr lang="en-US" altLang="zh-CN" sz="2400" i="1">
                        <a:latin typeface="Cambria Math" panose="02040503050406030204" pitchFamily="18" charset="0"/>
                      </a:rPr>
                      <m:t>𝑃</m:t>
                    </m:r>
                  </m:oMath>
                </a14:m>
                <a:r>
                  <a:rPr lang="zh-CN" altLang="en-US" sz="2400" dirty="0" smtClean="0"/>
                  <a:t>为交点，</a:t>
                </a:r>
                <a:r>
                  <a:rPr lang="en-US" altLang="zh-CN" sz="2400" dirty="0"/>
                  <a:t> </a:t>
                </a:r>
                <a14:m>
                  <m:oMath xmlns:m="http://schemas.openxmlformats.org/officeDocument/2006/math">
                    <m:r>
                      <a:rPr lang="en-US" altLang="zh-CN" sz="2400" i="1">
                        <a:latin typeface="Cambria Math" panose="02040503050406030204" pitchFamily="18" charset="0"/>
                      </a:rPr>
                      <m:t>𝑤</m:t>
                    </m:r>
                  </m:oMath>
                </a14:m>
                <a:r>
                  <a:rPr lang="zh-CN" altLang="en-US" sz="2400" dirty="0" smtClean="0"/>
                  <a:t>根据反射，折射公式求得。</a:t>
                </a:r>
                <a:endParaRPr lang="en-US" altLang="zh-CN" sz="2400" dirty="0"/>
              </a:p>
              <a:p>
                <a:endParaRPr lang="en-US" altLang="zh-CN" sz="2400" b="1" dirty="0" smtClean="0"/>
              </a:p>
              <a:p>
                <a:r>
                  <a:rPr lang="zh-CN" altLang="en-US" sz="2400" dirty="0" smtClean="0"/>
                  <a:t>求交关键要求两个东西：</a:t>
                </a:r>
                <a:endParaRPr lang="en-US" altLang="zh-CN" sz="2400" dirty="0" smtClean="0"/>
              </a:p>
              <a:p>
                <a:pPr lvl="1"/>
                <a:r>
                  <a:rPr lang="zh-CN" altLang="en-US" sz="2000" dirty="0" smtClean="0"/>
                  <a:t>交点</a:t>
                </a:r>
                <a:endParaRPr lang="en-US" altLang="zh-CN" sz="2000" dirty="0" smtClean="0"/>
              </a:p>
              <a:p>
                <a:pPr lvl="1"/>
                <a:r>
                  <a:rPr lang="zh-CN" altLang="en-US" sz="2000" dirty="0" smtClean="0"/>
                  <a:t>交点处面的法</a:t>
                </a:r>
                <a:r>
                  <a:rPr lang="zh-CN" altLang="en-US" sz="2000" dirty="0"/>
                  <a:t>向</a:t>
                </a:r>
                <a:endParaRPr lang="en-US" altLang="zh-CN" sz="1800" dirty="0"/>
              </a:p>
              <a:p>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63" t="-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40587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线面求交（参数曲面，</a:t>
            </a:r>
            <a:r>
              <a:rPr lang="en-US" altLang="zh-CN" dirty="0" smtClean="0"/>
              <a:t>P107</a:t>
            </a:r>
            <a:r>
              <a:rPr lang="zh-CN" altLang="en-US" dirty="0" smtClean="0"/>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smtClean="0"/>
                  <a:t>求交判断的加速：根据</a:t>
                </a:r>
                <a:r>
                  <a:rPr lang="en-US" altLang="zh-CN" sz="2400" dirty="0" err="1"/>
                  <a:t>Bézier</a:t>
                </a:r>
                <a:r>
                  <a:rPr lang="zh-CN" altLang="en-US" sz="2400" dirty="0" smtClean="0"/>
                  <a:t>曲面凸包性，可以先判断与其构造点组成的凸包是否有交。</a:t>
                </a:r>
                <a:endParaRPr lang="en-US" altLang="zh-CN" sz="1800" dirty="0" smtClean="0"/>
              </a:p>
              <a:p>
                <a:endParaRPr lang="en-US" altLang="zh-CN" sz="2400" dirty="0" smtClean="0"/>
              </a:p>
              <a:p>
                <a:r>
                  <a:rPr lang="zh-CN" altLang="en-US" sz="2400" dirty="0" smtClean="0"/>
                  <a:t>低次曲面的求交</a:t>
                </a:r>
                <a:r>
                  <a:rPr lang="zh-CN" altLang="en-US" sz="2400" dirty="0" smtClean="0"/>
                  <a:t>，</a:t>
                </a:r>
                <a:r>
                  <a:rPr lang="zh-CN" altLang="en-US" sz="2400" dirty="0" smtClean="0"/>
                  <a:t>可以选择</a:t>
                </a:r>
                <a:r>
                  <a:rPr lang="zh-CN" altLang="en-US" sz="2400" dirty="0" smtClean="0"/>
                  <a:t>直接解方程：</a:t>
                </a:r>
                <a:endParaRPr lang="en-US" altLang="zh-CN" sz="2400" dirty="0" smtClean="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𝐹</m:t>
                      </m:r>
                      <m:d>
                        <m:dPr>
                          <m:ctrlPr>
                            <a:rPr lang="en-US" altLang="zh-CN" sz="2400" i="1">
                              <a:latin typeface="Cambria Math"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𝐹</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𝐿</m:t>
                      </m:r>
                      <m:d>
                        <m:dPr>
                          <m:ctrlPr>
                            <a:rPr lang="en-US" altLang="zh-CN" sz="2400" i="1">
                              <a:latin typeface="Cambria Math" charset="0"/>
                            </a:rPr>
                          </m:ctrlPr>
                        </m:dPr>
                        <m:e>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=0</m:t>
                      </m:r>
                    </m:oMath>
                  </m:oMathPara>
                </a14:m>
                <a:endParaRPr lang="en-US" altLang="zh-CN" sz="2400" dirty="0"/>
              </a:p>
              <a:p>
                <a14:m>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d>
                      <m:dPr>
                        <m:begChr m:val="["/>
                        <m:endChr m:val="]"/>
                        <m:ctrlPr>
                          <a:rPr lang="en-US" altLang="zh-CN" sz="2400" i="1">
                            <a:latin typeface="Cambria Math" charset="0"/>
                          </a:rPr>
                        </m:ctrlPr>
                      </m:dPr>
                      <m:e>
                        <m:m>
                          <m:mPr>
                            <m:mcs>
                              <m:mc>
                                <m:mcPr>
                                  <m:count m:val="1"/>
                                  <m:mcJc m:val="center"/>
                                </m:mcPr>
                              </m:mc>
                            </m:mcs>
                            <m:ctrlPr>
                              <a:rPr lang="en-US" altLang="zh-CN" sz="2400" i="1">
                                <a:latin typeface="Cambria Math" charset="0"/>
                              </a:rPr>
                            </m:ctrlPr>
                          </m:mPr>
                          <m:mr>
                            <m:e>
                              <m:sSub>
                                <m:sSubPr>
                                  <m:ctrlPr>
                                    <a:rPr lang="en-US" altLang="zh-CN" sz="2400" i="1">
                                      <a:latin typeface="Cambria Math" charset="0"/>
                                    </a:rPr>
                                  </m:ctrlPr>
                                </m:sSubPr>
                                <m:e>
                                  <m:r>
                                    <m:rPr>
                                      <m:brk m:alnAt="7"/>
                                    </m:rPr>
                                    <a:rPr lang="en-US" altLang="zh-CN" sz="2400" i="1">
                                      <a:latin typeface="Cambria Math" panose="02040503050406030204" pitchFamily="18" charset="0"/>
                                    </a:rPr>
                                    <m:t>𝐹</m:t>
                                  </m:r>
                                </m:e>
                                <m:sub>
                                  <m:r>
                                    <a:rPr lang="en-US" altLang="zh-CN" sz="2400" i="1">
                                      <a:latin typeface="Cambria Math" panose="02040503050406030204" pitchFamily="18" charset="0"/>
                                    </a:rPr>
                                    <m:t>1</m:t>
                                  </m:r>
                                </m:sub>
                              </m:sSub>
                              <m:r>
                                <m:rPr>
                                  <m:brk m:alnAt="7"/>
                                </m:rP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e>
                          </m:mr>
                          <m:mr>
                            <m:e>
                              <m:sSub>
                                <m:sSubPr>
                                  <m:ctrlPr>
                                    <a:rPr lang="en-US" altLang="zh-CN" sz="2400" i="1">
                                      <a:latin typeface="Cambria Math" charset="0"/>
                                    </a:rPr>
                                  </m:ctrlPr>
                                </m:sSubPr>
                                <m:e>
                                  <m:r>
                                    <a:rPr lang="en-US" altLang="zh-CN" sz="2400" i="1">
                                      <a:latin typeface="Cambria Math" panose="02040503050406030204" pitchFamily="18" charset="0"/>
                                    </a:rPr>
                                    <m:t>𝐹</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e>
                          </m:mr>
                          <m:mr>
                            <m:e>
                              <m:sSub>
                                <m:sSubPr>
                                  <m:ctrlPr>
                                    <a:rPr lang="en-US" altLang="zh-CN" sz="2400" i="1">
                                      <a:latin typeface="Cambria Math" charset="0"/>
                                    </a:rPr>
                                  </m:ctrlPr>
                                </m:sSubPr>
                                <m:e>
                                  <m:r>
                                    <a:rPr lang="en-US" altLang="zh-CN" sz="2400" i="1">
                                      <a:latin typeface="Cambria Math" panose="02040503050406030204" pitchFamily="18" charset="0"/>
                                    </a:rPr>
                                    <m:t>𝐹</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e>
                          </m:mr>
                        </m:m>
                      </m:e>
                    </m:d>
                    <m:r>
                      <a:rPr lang="en-US" altLang="zh-CN" sz="2400" i="1">
                        <a:latin typeface="Cambria Math" panose="02040503050406030204" pitchFamily="18" charset="0"/>
                      </a:rPr>
                      <m:t>=0</m:t>
                    </m:r>
                  </m:oMath>
                </a14:m>
                <a:endParaRPr lang="en-US" altLang="zh-CN" sz="2400" dirty="0"/>
              </a:p>
              <a:p>
                <a:endParaRPr lang="en-US" altLang="zh-CN" sz="2400"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63" t="-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4349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线面求交（参数</a:t>
            </a:r>
            <a:r>
              <a:rPr lang="zh-CN" altLang="en-US" dirty="0" smtClean="0"/>
              <a:t>曲面）</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sz="2400" dirty="0"/>
                  <a:t>高次曲面的求交</a:t>
                </a:r>
                <a:r>
                  <a:rPr lang="zh-CN" altLang="en-US" sz="2400" dirty="0" smtClean="0"/>
                  <a:t>，</a:t>
                </a:r>
                <a:r>
                  <a:rPr lang="zh-CN" altLang="en-US" sz="2400" dirty="0">
                    <a:solidFill>
                      <a:prstClr val="black"/>
                    </a:solidFill>
                  </a:rPr>
                  <a:t>可以参考</a:t>
                </a:r>
                <a:r>
                  <a:rPr lang="en-US" altLang="zh-CN" sz="2400" dirty="0" smtClean="0">
                    <a:solidFill>
                      <a:prstClr val="black"/>
                    </a:solidFill>
                  </a:rPr>
                  <a:t>P107</a:t>
                </a:r>
                <a:r>
                  <a:rPr lang="zh-CN" altLang="en-US" sz="2400" dirty="0" smtClean="0">
                    <a:solidFill>
                      <a:prstClr val="black"/>
                    </a:solidFill>
                  </a:rPr>
                  <a:t>，也可以按照本页来求：</a:t>
                </a:r>
                <a:endParaRPr lang="en-US" altLang="zh-CN" sz="2400" dirty="0" smtClean="0">
                  <a:solidFill>
                    <a:prstClr val="black"/>
                  </a:solidFill>
                </a:endParaRPr>
              </a:p>
              <a:p>
                <a:endParaRPr lang="en-US" altLang="zh-CN" sz="2400" dirty="0">
                  <a:solidFill>
                    <a:prstClr val="black"/>
                  </a:solidFill>
                </a:endParaRPr>
              </a:p>
              <a:p>
                <a:r>
                  <a:rPr lang="zh-CN" altLang="en-US" sz="2400" dirty="0" smtClean="0"/>
                  <a:t>根据</a:t>
                </a:r>
                <a:r>
                  <a:rPr lang="zh-CN" altLang="en-US" sz="2400" dirty="0"/>
                  <a:t>上式写成迭代方程，</a:t>
                </a:r>
                <a:r>
                  <a:rPr lang="zh-CN" altLang="en-US" sz="2400" dirty="0" smtClean="0"/>
                  <a:t>进行牛顿迭代</a:t>
                </a:r>
                <a:r>
                  <a:rPr lang="zh-CN" altLang="en-US" sz="2400" dirty="0"/>
                  <a:t>：</a:t>
                </a:r>
                <a:endParaRPr lang="en-US" altLang="zh-CN" sz="1800" dirty="0"/>
              </a:p>
              <a:p>
                <a:pPr marL="0" indent="0">
                  <a:buNone/>
                </a:pPr>
                <a14:m>
                  <m:oMathPara xmlns:m="http://schemas.openxmlformats.org/officeDocument/2006/math">
                    <m:oMathParaPr>
                      <m:jc m:val="center"/>
                    </m:oMathParaPr>
                    <m:oMath xmlns:m="http://schemas.openxmlformats.org/officeDocument/2006/math">
                      <m:sSub>
                        <m:sSubPr>
                          <m:ctrlPr>
                            <a:rPr lang="en-US" altLang="zh-CN" sz="2400" i="1">
                              <a:latin typeface="Cambria Math"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en-US" altLang="zh-CN" sz="2400" i="1">
                              <a:latin typeface="Cambria Math" charset="0"/>
                            </a:rPr>
                          </m:ctrlPr>
                        </m:sSupPr>
                        <m:e>
                          <m:d>
                            <m:dPr>
                              <m:begChr m:val="["/>
                              <m:endChr m:val="]"/>
                              <m:ctrlPr>
                                <a:rPr lang="en-US" altLang="zh-CN" sz="2400" i="1">
                                  <a:latin typeface="Cambria Math" charset="0"/>
                                </a:rPr>
                              </m:ctrlPr>
                            </m:dPr>
                            <m:e>
                              <m:sSup>
                                <m:sSupPr>
                                  <m:ctrlPr>
                                    <a:rPr lang="en-US" altLang="zh-CN" sz="2400" i="1">
                                      <a:latin typeface="Cambria Math"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m:t>
                                  </m:r>
                                </m:sup>
                              </m:sSup>
                              <m:d>
                                <m:dPr>
                                  <m:ctrlPr>
                                    <a:rPr lang="en-US" altLang="zh-CN" sz="2400" i="1">
                                      <a:latin typeface="Cambria Math" charset="0"/>
                                    </a:rPr>
                                  </m:ctrlPr>
                                </m:dPr>
                                <m:e>
                                  <m:sSub>
                                    <m:sSubPr>
                                      <m:ctrlPr>
                                        <a:rPr lang="en-US" altLang="zh-CN" sz="2400" i="1">
                                          <a:latin typeface="Cambria Math"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d>
                        </m:e>
                        <m:sup>
                          <m:r>
                            <a:rPr lang="en-US" altLang="zh-CN" sz="2400" i="1">
                              <a:latin typeface="Cambria Math" panose="02040503050406030204" pitchFamily="18" charset="0"/>
                            </a:rPr>
                            <m:t>−1</m:t>
                          </m:r>
                        </m:sup>
                      </m:sSup>
                      <m:r>
                        <a:rPr lang="en-US" altLang="zh-CN" sz="2400" i="1">
                          <a:latin typeface="Cambria Math" panose="02040503050406030204" pitchFamily="18" charset="0"/>
                        </a:rPr>
                        <m:t>⋅</m:t>
                      </m:r>
                      <m:r>
                        <a:rPr lang="en-US" altLang="zh-CN" sz="2400" i="1">
                          <a:latin typeface="Cambria Math" panose="02040503050406030204" pitchFamily="18" charset="0"/>
                        </a:rPr>
                        <m:t>𝐹</m:t>
                      </m:r>
                      <m:r>
                        <a:rPr lang="en-US" altLang="zh-CN" sz="2400" i="1">
                          <a:latin typeface="Cambria Math" panose="02040503050406030204" pitchFamily="18" charset="0"/>
                        </a:rPr>
                        <m:t>(</m:t>
                      </m:r>
                      <m:sSub>
                        <m:sSubPr>
                          <m:ctrlPr>
                            <a:rPr lang="en-US" altLang="zh-CN" sz="2400" i="1">
                              <a:latin typeface="Cambria Math"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oMath>
                  </m:oMathPara>
                </a14:m>
                <a:endParaRPr lang="en-US" altLang="zh-CN" sz="2400" dirty="0"/>
              </a:p>
              <a:p>
                <a:pPr lvl="0"/>
                <a:endParaRPr lang="en-US" altLang="zh-CN" sz="2400" dirty="0" smtClean="0">
                  <a:solidFill>
                    <a:prstClr val="black"/>
                  </a:solidFill>
                </a:endParaRPr>
              </a:p>
              <a:p>
                <a:pPr lvl="0"/>
                <a:r>
                  <a:rPr lang="zh-CN" altLang="en-US" sz="2400" dirty="0" smtClean="0">
                    <a:solidFill>
                      <a:prstClr val="black"/>
                    </a:solidFill>
                  </a:rPr>
                  <a:t>写出自己选用曲线的</a:t>
                </a:r>
                <a:r>
                  <a:rPr lang="en-US" altLang="zh-CN" sz="2400" dirty="0" smtClean="0">
                    <a:solidFill>
                      <a:prstClr val="black"/>
                    </a:solidFill>
                  </a:rPr>
                  <a:t>Jacobian</a:t>
                </a:r>
                <a:r>
                  <a:rPr lang="zh-CN" altLang="en-US" sz="2400" dirty="0" smtClean="0">
                    <a:solidFill>
                      <a:prstClr val="black"/>
                    </a:solidFill>
                  </a:rPr>
                  <a:t>（建议不要用数值</a:t>
                </a:r>
                <a:r>
                  <a:rPr lang="en-US" altLang="zh-CN" sz="2400" dirty="0" smtClean="0">
                    <a:solidFill>
                      <a:prstClr val="black"/>
                    </a:solidFill>
                  </a:rPr>
                  <a:t>Jacobian</a:t>
                </a:r>
                <a:r>
                  <a:rPr lang="zh-CN" altLang="en-US" sz="2400" dirty="0" smtClean="0">
                    <a:solidFill>
                      <a:prstClr val="black"/>
                    </a:solidFill>
                  </a:rPr>
                  <a:t>）：</a:t>
                </a:r>
                <a:endParaRPr lang="en-US" altLang="zh-CN" sz="2400" dirty="0" smtClean="0">
                  <a:solidFill>
                    <a:prstClr val="black"/>
                  </a:solidFill>
                </a:endParaRPr>
              </a:p>
              <a:p>
                <a:pPr marL="0" lvl="0" indent="0">
                  <a:buNone/>
                </a:pPr>
                <a14:m>
                  <m:oMathPara xmlns:m="http://schemas.openxmlformats.org/officeDocument/2006/math">
                    <m:oMathParaPr>
                      <m:jc m:val="centerGroup"/>
                    </m:oMathParaPr>
                    <m:oMath xmlns:m="http://schemas.openxmlformats.org/officeDocument/2006/math">
                      <m:sSup>
                        <m:sSupPr>
                          <m:ctrlPr>
                            <a:rPr lang="en-US" altLang="zh-CN" sz="1800" i="1">
                              <a:latin typeface="Cambria Math" charset="0"/>
                            </a:rPr>
                          </m:ctrlPr>
                        </m:sSupPr>
                        <m:e>
                          <m:r>
                            <a:rPr lang="en-US" altLang="zh-CN" sz="1800" i="1">
                              <a:latin typeface="Cambria Math" panose="02040503050406030204" pitchFamily="18" charset="0"/>
                            </a:rPr>
                            <m:t>𝐹</m:t>
                          </m:r>
                        </m:e>
                        <m:sup>
                          <m:r>
                            <a:rPr lang="en-US" altLang="zh-CN" sz="1800" i="1">
                              <a:latin typeface="Cambria Math" panose="02040503050406030204" pitchFamily="18" charset="0"/>
                            </a:rPr>
                            <m:t>′</m:t>
                          </m:r>
                        </m:sup>
                      </m:sSup>
                      <m:d>
                        <m:dPr>
                          <m:ctrlPr>
                            <a:rPr lang="en-US" altLang="zh-CN" sz="1800" i="1">
                              <a:latin typeface="Cambria Math"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m:t>
                      </m:r>
                      <m:d>
                        <m:dPr>
                          <m:begChr m:val="["/>
                          <m:endChr m:val="]"/>
                          <m:ctrlPr>
                            <a:rPr lang="en-US" altLang="zh-CN" sz="1800" i="1">
                              <a:latin typeface="Cambria Math" charset="0"/>
                            </a:rPr>
                          </m:ctrlPr>
                        </m:dPr>
                        <m:e>
                          <m:m>
                            <m:mPr>
                              <m:mcs>
                                <m:mc>
                                  <m:mcPr>
                                    <m:count m:val="3"/>
                                    <m:mcJc m:val="center"/>
                                  </m:mcPr>
                                </m:mc>
                              </m:mcs>
                              <m:ctrlPr>
                                <a:rPr lang="en-US" altLang="zh-CN" sz="1800" i="1">
                                  <a:latin typeface="Cambria Math" charset="0"/>
                                </a:rPr>
                              </m:ctrlPr>
                            </m:mPr>
                            <m:mr>
                              <m:e>
                                <m:f>
                                  <m:fPr>
                                    <m:ctrlPr>
                                      <a:rPr lang="en-US" altLang="zh-CN" sz="1800" i="1">
                                        <a:latin typeface="Cambria Math" charset="0"/>
                                      </a:rPr>
                                    </m:ctrlPr>
                                  </m:fPr>
                                  <m:num>
                                    <m:r>
                                      <m:rPr>
                                        <m:brk m:alnAt="7"/>
                                      </m:rPr>
                                      <a:rPr lang="en-US" altLang="zh-CN" sz="1800" i="1">
                                        <a:latin typeface="Cambria Math" panose="02040503050406030204" pitchFamily="18" charset="0"/>
                                      </a:rPr>
                                      <m:t>𝜕</m:t>
                                    </m:r>
                                    <m:sSub>
                                      <m:sSubPr>
                                        <m:ctrlPr>
                                          <a:rPr lang="en-US" altLang="zh-CN" sz="1800" i="1">
                                            <a:latin typeface="Cambria Math" charset="0"/>
                                          </a:rPr>
                                        </m:ctrlPr>
                                      </m:sSubPr>
                                      <m:e>
                                        <m:r>
                                          <m:rPr>
                                            <m:brk m:alnAt="7"/>
                                          </m:rPr>
                                          <a:rPr lang="en-US" altLang="zh-CN" sz="1800" i="1">
                                            <a:latin typeface="Cambria Math" panose="02040503050406030204" pitchFamily="18" charset="0"/>
                                          </a:rPr>
                                          <m:t>𝐹</m:t>
                                        </m:r>
                                      </m:e>
                                      <m:sub>
                                        <m:r>
                                          <m:rPr>
                                            <m:brk m:alnAt="7"/>
                                          </m:rPr>
                                          <a:rPr lang="en-US" altLang="zh-CN" sz="1800" i="1">
                                            <a:latin typeface="Cambria Math" panose="02040503050406030204" pitchFamily="18" charset="0"/>
                                          </a:rPr>
                                          <m:t>1</m:t>
                                        </m:r>
                                      </m:sub>
                                    </m:sSub>
                                  </m:num>
                                  <m:den>
                                    <m:r>
                                      <m:rPr>
                                        <m:brk m:alnAt="7"/>
                                      </m:rPr>
                                      <a:rPr lang="en-US" altLang="zh-CN" sz="1800" i="1">
                                        <a:latin typeface="Cambria Math" panose="02040503050406030204" pitchFamily="18" charset="0"/>
                                      </a:rPr>
                                      <m:t>𝜕</m:t>
                                    </m:r>
                                    <m:r>
                                      <a:rPr lang="en-US" altLang="zh-CN" sz="1800" i="1">
                                        <a:latin typeface="Cambria Math" panose="02040503050406030204" pitchFamily="18" charset="0"/>
                                      </a:rPr>
                                      <m:t>𝑡</m:t>
                                    </m:r>
                                  </m:den>
                                </m:f>
                              </m:e>
                              <m:e>
                                <m:f>
                                  <m:fPr>
                                    <m:ctrlPr>
                                      <a:rPr lang="en-US" altLang="zh-CN" sz="1800" i="1">
                                        <a:latin typeface="Cambria Math" charset="0"/>
                                      </a:rPr>
                                    </m:ctrlPr>
                                  </m:fPr>
                                  <m:num>
                                    <m:r>
                                      <m:rPr>
                                        <m:brk m:alnAt="7"/>
                                      </m:rPr>
                                      <a:rPr lang="en-US" altLang="zh-CN" sz="1800" i="1">
                                        <a:latin typeface="Cambria Math" panose="02040503050406030204" pitchFamily="18" charset="0"/>
                                      </a:rPr>
                                      <m:t>𝜕</m:t>
                                    </m:r>
                                    <m:sSub>
                                      <m:sSubPr>
                                        <m:ctrlPr>
                                          <a:rPr lang="en-US" altLang="zh-CN" sz="1800" i="1">
                                            <a:latin typeface="Cambria Math" charset="0"/>
                                          </a:rPr>
                                        </m:ctrlPr>
                                      </m:sSubPr>
                                      <m:e>
                                        <m:r>
                                          <m:rPr>
                                            <m:brk m:alnAt="7"/>
                                          </m:rPr>
                                          <a:rPr lang="en-US" altLang="zh-CN" sz="1800" i="1">
                                            <a:latin typeface="Cambria Math" panose="02040503050406030204" pitchFamily="18" charset="0"/>
                                          </a:rPr>
                                          <m:t>𝐹</m:t>
                                        </m:r>
                                      </m:e>
                                      <m:sub>
                                        <m:r>
                                          <m:rPr>
                                            <m:brk m:alnAt="7"/>
                                          </m:rPr>
                                          <a:rPr lang="en-US" altLang="zh-CN" sz="1800" i="1">
                                            <a:latin typeface="Cambria Math" panose="02040503050406030204" pitchFamily="18" charset="0"/>
                                          </a:rPr>
                                          <m:t>1</m:t>
                                        </m:r>
                                      </m:sub>
                                    </m:sSub>
                                  </m:num>
                                  <m:den>
                                    <m:r>
                                      <m:rPr>
                                        <m:brk m:alnAt="7"/>
                                      </m:rPr>
                                      <a:rPr lang="en-US" altLang="zh-CN" sz="1800" i="1">
                                        <a:latin typeface="Cambria Math" panose="02040503050406030204" pitchFamily="18" charset="0"/>
                                      </a:rPr>
                                      <m:t>𝜕</m:t>
                                    </m:r>
                                    <m:r>
                                      <a:rPr lang="en-US" altLang="zh-CN" sz="1800" i="1">
                                        <a:latin typeface="Cambria Math" panose="02040503050406030204" pitchFamily="18" charset="0"/>
                                      </a:rPr>
                                      <m:t>𝑢</m:t>
                                    </m:r>
                                  </m:den>
                                </m:f>
                              </m:e>
                              <m:e>
                                <m:f>
                                  <m:fPr>
                                    <m:ctrlPr>
                                      <a:rPr lang="en-US" altLang="zh-CN" sz="1800" i="1">
                                        <a:latin typeface="Cambria Math" charset="0"/>
                                      </a:rPr>
                                    </m:ctrlPr>
                                  </m:fPr>
                                  <m:num>
                                    <m:r>
                                      <m:rPr>
                                        <m:brk m:alnAt="7"/>
                                      </m:rPr>
                                      <a:rPr lang="en-US" altLang="zh-CN" sz="1800" i="1">
                                        <a:latin typeface="Cambria Math" panose="02040503050406030204" pitchFamily="18" charset="0"/>
                                      </a:rPr>
                                      <m:t>𝜕</m:t>
                                    </m:r>
                                    <m:sSub>
                                      <m:sSubPr>
                                        <m:ctrlPr>
                                          <a:rPr lang="en-US" altLang="zh-CN" sz="1800" i="1">
                                            <a:latin typeface="Cambria Math" charset="0"/>
                                          </a:rPr>
                                        </m:ctrlPr>
                                      </m:sSubPr>
                                      <m:e>
                                        <m:r>
                                          <m:rPr>
                                            <m:brk m:alnAt="7"/>
                                          </m:rPr>
                                          <a:rPr lang="en-US" altLang="zh-CN" sz="1800" i="1">
                                            <a:latin typeface="Cambria Math" panose="02040503050406030204" pitchFamily="18" charset="0"/>
                                          </a:rPr>
                                          <m:t>𝐹</m:t>
                                        </m:r>
                                      </m:e>
                                      <m:sub>
                                        <m:r>
                                          <m:rPr>
                                            <m:brk m:alnAt="7"/>
                                          </m:rPr>
                                          <a:rPr lang="en-US" altLang="zh-CN" sz="1800" i="1">
                                            <a:latin typeface="Cambria Math" panose="02040503050406030204" pitchFamily="18" charset="0"/>
                                          </a:rPr>
                                          <m:t>1</m:t>
                                        </m:r>
                                      </m:sub>
                                    </m:sSub>
                                  </m:num>
                                  <m:den>
                                    <m:r>
                                      <m:rPr>
                                        <m:brk m:alnAt="7"/>
                                      </m:rPr>
                                      <a:rPr lang="en-US" altLang="zh-CN" sz="1800" i="1">
                                        <a:latin typeface="Cambria Math" panose="02040503050406030204" pitchFamily="18" charset="0"/>
                                      </a:rPr>
                                      <m:t>𝜕</m:t>
                                    </m:r>
                                    <m:r>
                                      <a:rPr lang="en-US" altLang="zh-CN" sz="1800" i="1">
                                        <a:latin typeface="Cambria Math" panose="02040503050406030204" pitchFamily="18" charset="0"/>
                                      </a:rPr>
                                      <m:t>𝑣</m:t>
                                    </m:r>
                                  </m:den>
                                </m:f>
                              </m:e>
                            </m:mr>
                            <m:mr>
                              <m:e>
                                <m:f>
                                  <m:fPr>
                                    <m:ctrlPr>
                                      <a:rPr lang="en-US" altLang="zh-CN" sz="1800" i="1">
                                        <a:latin typeface="Cambria Math" charset="0"/>
                                      </a:rPr>
                                    </m:ctrlPr>
                                  </m:fPr>
                                  <m:num>
                                    <m:r>
                                      <m:rPr>
                                        <m:brk m:alnAt="7"/>
                                      </m:rPr>
                                      <a:rPr lang="en-US" altLang="zh-CN" sz="1800" i="1">
                                        <a:latin typeface="Cambria Math" panose="02040503050406030204" pitchFamily="18" charset="0"/>
                                      </a:rPr>
                                      <m:t>𝜕</m:t>
                                    </m:r>
                                    <m:sSub>
                                      <m:sSubPr>
                                        <m:ctrlPr>
                                          <a:rPr lang="en-US" altLang="zh-CN" sz="1800" i="1">
                                            <a:latin typeface="Cambria Math" charset="0"/>
                                          </a:rPr>
                                        </m:ctrlPr>
                                      </m:sSubPr>
                                      <m:e>
                                        <m:r>
                                          <m:rPr>
                                            <m:brk m:alnAt="7"/>
                                          </m:rPr>
                                          <a:rPr lang="en-US" altLang="zh-CN" sz="1800" i="1">
                                            <a:latin typeface="Cambria Math" panose="02040503050406030204" pitchFamily="18" charset="0"/>
                                          </a:rPr>
                                          <m:t>𝐹</m:t>
                                        </m:r>
                                      </m:e>
                                      <m:sub>
                                        <m:r>
                                          <a:rPr lang="en-US" altLang="zh-CN" sz="1800" i="1">
                                            <a:latin typeface="Cambria Math" panose="02040503050406030204" pitchFamily="18" charset="0"/>
                                          </a:rPr>
                                          <m:t>2</m:t>
                                        </m:r>
                                      </m:sub>
                                    </m:sSub>
                                  </m:num>
                                  <m:den>
                                    <m:r>
                                      <m:rPr>
                                        <m:brk m:alnAt="7"/>
                                      </m:rPr>
                                      <a:rPr lang="en-US" altLang="zh-CN" sz="1800" i="1">
                                        <a:latin typeface="Cambria Math" panose="02040503050406030204" pitchFamily="18" charset="0"/>
                                      </a:rPr>
                                      <m:t>𝜕</m:t>
                                    </m:r>
                                    <m:r>
                                      <a:rPr lang="en-US" altLang="zh-CN" sz="1800" i="1">
                                        <a:latin typeface="Cambria Math" panose="02040503050406030204" pitchFamily="18" charset="0"/>
                                      </a:rPr>
                                      <m:t>𝑡</m:t>
                                    </m:r>
                                  </m:den>
                                </m:f>
                              </m:e>
                              <m:e>
                                <m:f>
                                  <m:fPr>
                                    <m:ctrlPr>
                                      <a:rPr lang="en-US" altLang="zh-CN" sz="1800" i="1">
                                        <a:latin typeface="Cambria Math" charset="0"/>
                                      </a:rPr>
                                    </m:ctrlPr>
                                  </m:fPr>
                                  <m:num>
                                    <m:r>
                                      <m:rPr>
                                        <m:brk m:alnAt="7"/>
                                      </m:rPr>
                                      <a:rPr lang="en-US" altLang="zh-CN" sz="1800" i="1">
                                        <a:latin typeface="Cambria Math" panose="02040503050406030204" pitchFamily="18" charset="0"/>
                                      </a:rPr>
                                      <m:t>𝜕</m:t>
                                    </m:r>
                                    <m:sSub>
                                      <m:sSubPr>
                                        <m:ctrlPr>
                                          <a:rPr lang="en-US" altLang="zh-CN" sz="1800" i="1">
                                            <a:latin typeface="Cambria Math" charset="0"/>
                                          </a:rPr>
                                        </m:ctrlPr>
                                      </m:sSubPr>
                                      <m:e>
                                        <m:r>
                                          <m:rPr>
                                            <m:brk m:alnAt="7"/>
                                          </m:rPr>
                                          <a:rPr lang="en-US" altLang="zh-CN" sz="1800" i="1">
                                            <a:latin typeface="Cambria Math" panose="02040503050406030204" pitchFamily="18" charset="0"/>
                                          </a:rPr>
                                          <m:t>𝐹</m:t>
                                        </m:r>
                                      </m:e>
                                      <m:sub>
                                        <m:r>
                                          <a:rPr lang="en-US" altLang="zh-CN" sz="1800" i="1">
                                            <a:latin typeface="Cambria Math" panose="02040503050406030204" pitchFamily="18" charset="0"/>
                                          </a:rPr>
                                          <m:t>2</m:t>
                                        </m:r>
                                      </m:sub>
                                    </m:sSub>
                                  </m:num>
                                  <m:den>
                                    <m:r>
                                      <m:rPr>
                                        <m:brk m:alnAt="7"/>
                                      </m:rPr>
                                      <a:rPr lang="en-US" altLang="zh-CN" sz="1800" i="1">
                                        <a:latin typeface="Cambria Math" panose="02040503050406030204" pitchFamily="18" charset="0"/>
                                      </a:rPr>
                                      <m:t>𝜕</m:t>
                                    </m:r>
                                    <m:r>
                                      <a:rPr lang="en-US" altLang="zh-CN" sz="1800" i="1">
                                        <a:latin typeface="Cambria Math" panose="02040503050406030204" pitchFamily="18" charset="0"/>
                                      </a:rPr>
                                      <m:t>𝑢</m:t>
                                    </m:r>
                                  </m:den>
                                </m:f>
                              </m:e>
                              <m:e>
                                <m:f>
                                  <m:fPr>
                                    <m:ctrlPr>
                                      <a:rPr lang="en-US" altLang="zh-CN" sz="1800" i="1">
                                        <a:latin typeface="Cambria Math" charset="0"/>
                                      </a:rPr>
                                    </m:ctrlPr>
                                  </m:fPr>
                                  <m:num>
                                    <m:r>
                                      <m:rPr>
                                        <m:brk m:alnAt="7"/>
                                      </m:rPr>
                                      <a:rPr lang="en-US" altLang="zh-CN" sz="1800" i="1">
                                        <a:latin typeface="Cambria Math" panose="02040503050406030204" pitchFamily="18" charset="0"/>
                                      </a:rPr>
                                      <m:t>𝜕</m:t>
                                    </m:r>
                                    <m:sSub>
                                      <m:sSubPr>
                                        <m:ctrlPr>
                                          <a:rPr lang="en-US" altLang="zh-CN" sz="1800" i="1">
                                            <a:latin typeface="Cambria Math" charset="0"/>
                                          </a:rPr>
                                        </m:ctrlPr>
                                      </m:sSubPr>
                                      <m:e>
                                        <m:r>
                                          <m:rPr>
                                            <m:brk m:alnAt="7"/>
                                          </m:rPr>
                                          <a:rPr lang="en-US" altLang="zh-CN" sz="1800" i="1">
                                            <a:latin typeface="Cambria Math" panose="02040503050406030204" pitchFamily="18" charset="0"/>
                                          </a:rPr>
                                          <m:t>𝐹</m:t>
                                        </m:r>
                                      </m:e>
                                      <m:sub>
                                        <m:r>
                                          <a:rPr lang="en-US" altLang="zh-CN" sz="1800" i="1">
                                            <a:latin typeface="Cambria Math" panose="02040503050406030204" pitchFamily="18" charset="0"/>
                                          </a:rPr>
                                          <m:t>2</m:t>
                                        </m:r>
                                      </m:sub>
                                    </m:sSub>
                                  </m:num>
                                  <m:den>
                                    <m:r>
                                      <m:rPr>
                                        <m:brk m:alnAt="7"/>
                                      </m:rPr>
                                      <a:rPr lang="en-US" altLang="zh-CN" sz="1800" i="1">
                                        <a:latin typeface="Cambria Math" panose="02040503050406030204" pitchFamily="18" charset="0"/>
                                      </a:rPr>
                                      <m:t>𝜕</m:t>
                                    </m:r>
                                    <m:r>
                                      <a:rPr lang="en-US" altLang="zh-CN" sz="1800" i="1">
                                        <a:latin typeface="Cambria Math" panose="02040503050406030204" pitchFamily="18" charset="0"/>
                                      </a:rPr>
                                      <m:t>𝑣</m:t>
                                    </m:r>
                                  </m:den>
                                </m:f>
                              </m:e>
                            </m:mr>
                            <m:mr>
                              <m:e>
                                <m:f>
                                  <m:fPr>
                                    <m:ctrlPr>
                                      <a:rPr lang="en-US" altLang="zh-CN" sz="1800" i="1">
                                        <a:latin typeface="Cambria Math" charset="0"/>
                                      </a:rPr>
                                    </m:ctrlPr>
                                  </m:fPr>
                                  <m:num>
                                    <m:r>
                                      <m:rPr>
                                        <m:brk m:alnAt="7"/>
                                      </m:rPr>
                                      <a:rPr lang="en-US" altLang="zh-CN" sz="1800" i="1">
                                        <a:latin typeface="Cambria Math" panose="02040503050406030204" pitchFamily="18" charset="0"/>
                                      </a:rPr>
                                      <m:t>𝜕</m:t>
                                    </m:r>
                                    <m:sSub>
                                      <m:sSubPr>
                                        <m:ctrlPr>
                                          <a:rPr lang="en-US" altLang="zh-CN" sz="1800" i="1">
                                            <a:latin typeface="Cambria Math" charset="0"/>
                                          </a:rPr>
                                        </m:ctrlPr>
                                      </m:sSubPr>
                                      <m:e>
                                        <m:r>
                                          <m:rPr>
                                            <m:brk m:alnAt="7"/>
                                          </m:rPr>
                                          <a:rPr lang="en-US" altLang="zh-CN" sz="1800" i="1">
                                            <a:latin typeface="Cambria Math" panose="02040503050406030204" pitchFamily="18" charset="0"/>
                                          </a:rPr>
                                          <m:t>𝐹</m:t>
                                        </m:r>
                                      </m:e>
                                      <m:sub>
                                        <m:r>
                                          <a:rPr lang="en-US" altLang="zh-CN" sz="1800" i="1">
                                            <a:latin typeface="Cambria Math" panose="02040503050406030204" pitchFamily="18" charset="0"/>
                                          </a:rPr>
                                          <m:t>3</m:t>
                                        </m:r>
                                      </m:sub>
                                    </m:sSub>
                                  </m:num>
                                  <m:den>
                                    <m:r>
                                      <m:rPr>
                                        <m:brk m:alnAt="7"/>
                                      </m:rPr>
                                      <a:rPr lang="en-US" altLang="zh-CN" sz="1800" i="1">
                                        <a:latin typeface="Cambria Math" panose="02040503050406030204" pitchFamily="18" charset="0"/>
                                      </a:rPr>
                                      <m:t>𝜕</m:t>
                                    </m:r>
                                    <m:r>
                                      <a:rPr lang="en-US" altLang="zh-CN" sz="1800" i="1">
                                        <a:latin typeface="Cambria Math" panose="02040503050406030204" pitchFamily="18" charset="0"/>
                                      </a:rPr>
                                      <m:t>𝑡</m:t>
                                    </m:r>
                                  </m:den>
                                </m:f>
                              </m:e>
                              <m:e>
                                <m:f>
                                  <m:fPr>
                                    <m:ctrlPr>
                                      <a:rPr lang="en-US" altLang="zh-CN" sz="1800" i="1">
                                        <a:latin typeface="Cambria Math" charset="0"/>
                                      </a:rPr>
                                    </m:ctrlPr>
                                  </m:fPr>
                                  <m:num>
                                    <m:r>
                                      <m:rPr>
                                        <m:brk m:alnAt="7"/>
                                      </m:rPr>
                                      <a:rPr lang="en-US" altLang="zh-CN" sz="1800" i="1">
                                        <a:latin typeface="Cambria Math" panose="02040503050406030204" pitchFamily="18" charset="0"/>
                                      </a:rPr>
                                      <m:t>𝜕</m:t>
                                    </m:r>
                                    <m:sSub>
                                      <m:sSubPr>
                                        <m:ctrlPr>
                                          <a:rPr lang="en-US" altLang="zh-CN" sz="1800" i="1">
                                            <a:latin typeface="Cambria Math" charset="0"/>
                                          </a:rPr>
                                        </m:ctrlPr>
                                      </m:sSubPr>
                                      <m:e>
                                        <m:r>
                                          <m:rPr>
                                            <m:brk m:alnAt="7"/>
                                          </m:rPr>
                                          <a:rPr lang="en-US" altLang="zh-CN" sz="1800" i="1">
                                            <a:latin typeface="Cambria Math" panose="02040503050406030204" pitchFamily="18" charset="0"/>
                                          </a:rPr>
                                          <m:t>𝐹</m:t>
                                        </m:r>
                                      </m:e>
                                      <m:sub>
                                        <m:r>
                                          <a:rPr lang="en-US" altLang="zh-CN" sz="1800" i="1">
                                            <a:latin typeface="Cambria Math" panose="02040503050406030204" pitchFamily="18" charset="0"/>
                                          </a:rPr>
                                          <m:t>3</m:t>
                                        </m:r>
                                      </m:sub>
                                    </m:sSub>
                                  </m:num>
                                  <m:den>
                                    <m:r>
                                      <m:rPr>
                                        <m:brk m:alnAt="7"/>
                                      </m:rPr>
                                      <a:rPr lang="en-US" altLang="zh-CN" sz="1800" i="1">
                                        <a:latin typeface="Cambria Math" panose="02040503050406030204" pitchFamily="18" charset="0"/>
                                      </a:rPr>
                                      <m:t>𝜕</m:t>
                                    </m:r>
                                    <m:r>
                                      <a:rPr lang="en-US" altLang="zh-CN" sz="1800" i="1">
                                        <a:latin typeface="Cambria Math" panose="02040503050406030204" pitchFamily="18" charset="0"/>
                                      </a:rPr>
                                      <m:t>𝑢</m:t>
                                    </m:r>
                                  </m:den>
                                </m:f>
                              </m:e>
                              <m:e>
                                <m:f>
                                  <m:fPr>
                                    <m:ctrlPr>
                                      <a:rPr lang="en-US" altLang="zh-CN" sz="1800" i="1">
                                        <a:latin typeface="Cambria Math" charset="0"/>
                                      </a:rPr>
                                    </m:ctrlPr>
                                  </m:fPr>
                                  <m:num>
                                    <m:r>
                                      <m:rPr>
                                        <m:brk m:alnAt="7"/>
                                      </m:rPr>
                                      <a:rPr lang="en-US" altLang="zh-CN" sz="1800" i="1">
                                        <a:latin typeface="Cambria Math" panose="02040503050406030204" pitchFamily="18" charset="0"/>
                                      </a:rPr>
                                      <m:t>𝜕</m:t>
                                    </m:r>
                                    <m:sSub>
                                      <m:sSubPr>
                                        <m:ctrlPr>
                                          <a:rPr lang="en-US" altLang="zh-CN" sz="1800" i="1">
                                            <a:latin typeface="Cambria Math" charset="0"/>
                                          </a:rPr>
                                        </m:ctrlPr>
                                      </m:sSubPr>
                                      <m:e>
                                        <m:r>
                                          <m:rPr>
                                            <m:brk m:alnAt="7"/>
                                          </m:rPr>
                                          <a:rPr lang="en-US" altLang="zh-CN" sz="1800" i="1">
                                            <a:latin typeface="Cambria Math" panose="02040503050406030204" pitchFamily="18" charset="0"/>
                                          </a:rPr>
                                          <m:t>𝐹</m:t>
                                        </m:r>
                                      </m:e>
                                      <m:sub>
                                        <m:r>
                                          <a:rPr lang="en-US" altLang="zh-CN" sz="1800" i="1">
                                            <a:latin typeface="Cambria Math" panose="02040503050406030204" pitchFamily="18" charset="0"/>
                                          </a:rPr>
                                          <m:t>3</m:t>
                                        </m:r>
                                      </m:sub>
                                    </m:sSub>
                                  </m:num>
                                  <m:den>
                                    <m:r>
                                      <m:rPr>
                                        <m:brk m:alnAt="7"/>
                                      </m:rPr>
                                      <a:rPr lang="en-US" altLang="zh-CN" sz="1800" i="1">
                                        <a:latin typeface="Cambria Math" panose="02040503050406030204" pitchFamily="18" charset="0"/>
                                      </a:rPr>
                                      <m:t>𝜕</m:t>
                                    </m:r>
                                    <m:r>
                                      <a:rPr lang="en-US" altLang="zh-CN" sz="1800" i="1">
                                        <a:latin typeface="Cambria Math" panose="02040503050406030204" pitchFamily="18" charset="0"/>
                                      </a:rPr>
                                      <m:t>𝑣</m:t>
                                    </m:r>
                                  </m:den>
                                </m:f>
                              </m:e>
                            </m:mr>
                          </m:m>
                        </m:e>
                      </m:d>
                    </m:oMath>
                  </m:oMathPara>
                </a14:m>
                <a:endParaRPr lang="en-US" altLang="zh-CN" sz="1800" dirty="0" smtClean="0">
                  <a:solidFill>
                    <a:prstClr val="black"/>
                  </a:solidFill>
                </a:endParaRPr>
              </a:p>
              <a:p>
                <a:pPr lvl="0"/>
                <a:endParaRPr lang="en-US" altLang="zh-CN" sz="1800" dirty="0">
                  <a:solidFill>
                    <a:prstClr val="black"/>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63" t="-1617" r="-3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2734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线面求交（参数</a:t>
            </a:r>
            <a:r>
              <a:rPr lang="zh-CN" altLang="en-US" dirty="0" smtClean="0"/>
              <a:t>曲面）</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sz="2400" dirty="0" smtClean="0"/>
                  <a:t>迭代的初值</a:t>
                </a:r>
                <a:endParaRPr lang="en-US" altLang="zh-CN" sz="2400" dirty="0" smtClean="0">
                  <a:solidFill>
                    <a:prstClr val="black"/>
                  </a:solidFill>
                </a:endParaRPr>
              </a:p>
              <a:p>
                <a:endParaRPr lang="en-US" altLang="zh-CN" sz="2400" dirty="0">
                  <a:solidFill>
                    <a:prstClr val="black"/>
                  </a:solidFill>
                </a:endParaRPr>
              </a:p>
              <a:p>
                <a:r>
                  <a:rPr lang="zh-CN" altLang="en-US" sz="2400" dirty="0" smtClean="0"/>
                  <a:t>根据</a:t>
                </a:r>
                <a:r>
                  <a:rPr lang="zh-CN" altLang="en-US" sz="2400" dirty="0"/>
                  <a:t>上式写成迭代方程，</a:t>
                </a:r>
                <a:r>
                  <a:rPr lang="zh-CN" altLang="en-US" sz="2400" dirty="0" smtClean="0"/>
                  <a:t>进行牛顿迭代</a:t>
                </a:r>
                <a:r>
                  <a:rPr lang="zh-CN" altLang="en-US" sz="2400" dirty="0"/>
                  <a:t>：</a:t>
                </a:r>
                <a:endParaRPr lang="en-US" altLang="zh-CN" sz="1800" dirty="0"/>
              </a:p>
              <a:p>
                <a:pPr marL="0" indent="0">
                  <a:buNone/>
                </a:pPr>
                <a14:m>
                  <m:oMathPara xmlns:m="http://schemas.openxmlformats.org/officeDocument/2006/math">
                    <m:oMathParaPr>
                      <m:jc m:val="center"/>
                    </m:oMathParaPr>
                    <m:oMath xmlns:m="http://schemas.openxmlformats.org/officeDocument/2006/math">
                      <m:sSub>
                        <m:sSubPr>
                          <m:ctrlPr>
                            <a:rPr lang="en-US" altLang="zh-CN" sz="2400" i="1">
                              <a:latin typeface="Cambria Math"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en-US" altLang="zh-CN" sz="2400" i="1">
                              <a:latin typeface="Cambria Math" charset="0"/>
                            </a:rPr>
                          </m:ctrlPr>
                        </m:sSupPr>
                        <m:e>
                          <m:d>
                            <m:dPr>
                              <m:begChr m:val="["/>
                              <m:endChr m:val="]"/>
                              <m:ctrlPr>
                                <a:rPr lang="en-US" altLang="zh-CN" sz="2400" i="1">
                                  <a:latin typeface="Cambria Math" charset="0"/>
                                </a:rPr>
                              </m:ctrlPr>
                            </m:dPr>
                            <m:e>
                              <m:sSup>
                                <m:sSupPr>
                                  <m:ctrlPr>
                                    <a:rPr lang="en-US" altLang="zh-CN" sz="2400" i="1">
                                      <a:latin typeface="Cambria Math"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m:t>
                                  </m:r>
                                  <m:r>
                                    <a:rPr lang="en-US" altLang="zh-CN" sz="2400" b="0" i="1" smtClean="0">
                                      <a:latin typeface="Cambria Math" charset="0"/>
                                    </a:rPr>
                                    <m:t>′</m:t>
                                  </m:r>
                                </m:sup>
                              </m:sSup>
                              <m:d>
                                <m:dPr>
                                  <m:ctrlPr>
                                    <a:rPr lang="en-US" altLang="zh-CN" sz="2400" i="1">
                                      <a:latin typeface="Cambria Math" charset="0"/>
                                    </a:rPr>
                                  </m:ctrlPr>
                                </m:dPr>
                                <m:e>
                                  <m:sSub>
                                    <m:sSubPr>
                                      <m:ctrlPr>
                                        <a:rPr lang="en-US" altLang="zh-CN" sz="2400" i="1">
                                          <a:latin typeface="Cambria Math"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d>
                        </m:e>
                        <m:sup>
                          <m:r>
                            <a:rPr lang="en-US" altLang="zh-CN" sz="2400" i="1">
                              <a:latin typeface="Cambria Math" panose="02040503050406030204" pitchFamily="18" charset="0"/>
                            </a:rPr>
                            <m:t>−1</m:t>
                          </m:r>
                        </m:sup>
                      </m:sSup>
                      <m:r>
                        <a:rPr lang="en-US" altLang="zh-CN" sz="2400" i="1">
                          <a:latin typeface="Cambria Math" panose="02040503050406030204" pitchFamily="18" charset="0"/>
                        </a:rPr>
                        <m:t>⋅</m:t>
                      </m:r>
                      <m:sSup>
                        <m:sSupPr>
                          <m:ctrlPr>
                            <a:rPr lang="en-US" altLang="zh-CN" sz="2400" b="0" i="1" smtClean="0">
                              <a:latin typeface="Cambria Math" charset="0"/>
                            </a:rPr>
                          </m:ctrlPr>
                        </m:sSupPr>
                        <m:e>
                          <m:r>
                            <a:rPr lang="en-US" altLang="zh-CN" sz="2400" i="1">
                              <a:latin typeface="Cambria Math" panose="02040503050406030204" pitchFamily="18" charset="0"/>
                            </a:rPr>
                            <m:t>𝐹</m:t>
                          </m:r>
                        </m:e>
                        <m:sup>
                          <m:r>
                            <a:rPr lang="en-US" altLang="zh-CN" sz="2400" b="0" i="1" smtClean="0">
                              <a:latin typeface="Cambria Math" charset="0"/>
                            </a:rPr>
                            <m:t>′</m:t>
                          </m:r>
                        </m:sup>
                      </m:sSup>
                      <m:sSup>
                        <m:sSupPr>
                          <m:ctrlPr>
                            <a:rPr lang="en-US" altLang="zh-CN" sz="2400" b="0" i="1" smtClean="0">
                              <a:latin typeface="Cambria Math" charset="0"/>
                            </a:rPr>
                          </m:ctrlPr>
                        </m:sSupPr>
                        <m:e>
                          <m:d>
                            <m:dPr>
                              <m:ctrlPr>
                                <a:rPr lang="en-US" altLang="zh-CN" sz="2400" b="0" i="1">
                                  <a:latin typeface="Cambria Math" charset="0"/>
                                </a:rPr>
                              </m:ctrlPr>
                            </m:dPr>
                            <m:e>
                              <m:sSub>
                                <m:sSubPr>
                                  <m:ctrlPr>
                                    <a:rPr lang="en-US" altLang="zh-CN" sz="2400" i="1">
                                      <a:latin typeface="Cambria Math"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sup>
                          <m:r>
                            <m:rPr>
                              <m:sty m:val="p"/>
                            </m:rPr>
                            <a:rPr lang="en-US" altLang="zh-CN" sz="2400" b="0" i="0" smtClean="0">
                              <a:latin typeface="Cambria Math" charset="0"/>
                            </a:rPr>
                            <m:t>T</m:t>
                          </m:r>
                        </m:sup>
                      </m:sSup>
                    </m:oMath>
                  </m:oMathPara>
                </a14:m>
                <a:endParaRPr lang="en-US" altLang="zh-CN" sz="2400" dirty="0"/>
              </a:p>
              <a:p>
                <a:pPr lvl="0"/>
                <a:endParaRPr lang="en-US" altLang="zh-CN" sz="2400" dirty="0" smtClean="0">
                  <a:solidFill>
                    <a:prstClr val="black"/>
                  </a:solidFill>
                </a:endParaRPr>
              </a:p>
              <a:p>
                <a:pPr lvl="0"/>
                <a:r>
                  <a:rPr lang="zh-CN" altLang="en-US" sz="2400" dirty="0" smtClean="0">
                    <a:solidFill>
                      <a:prstClr val="black"/>
                    </a:solidFill>
                  </a:rPr>
                  <a:t>迭代过程中的坑：</a:t>
                </a:r>
                <a:endParaRPr lang="en-US" altLang="zh-CN" sz="2400" dirty="0" smtClean="0">
                  <a:solidFill>
                    <a:prstClr val="black"/>
                  </a:solidFill>
                </a:endParaRPr>
              </a:p>
              <a:p>
                <a:pPr lvl="1"/>
                <a:r>
                  <a:rPr lang="zh-CN" altLang="en-US" sz="1800" dirty="0" smtClean="0">
                    <a:solidFill>
                      <a:prstClr val="black"/>
                    </a:solidFill>
                  </a:rPr>
                  <a:t>初值怎么选？</a:t>
                </a:r>
                <a:endParaRPr lang="en-US" altLang="zh-CN" sz="1800" dirty="0" smtClean="0">
                  <a:solidFill>
                    <a:prstClr val="black"/>
                  </a:solidFill>
                </a:endParaRPr>
              </a:p>
              <a:p>
                <a:pPr lvl="1"/>
                <a:r>
                  <a:rPr lang="zh-CN" altLang="en-US" sz="1800" dirty="0" smtClean="0">
                    <a:solidFill>
                      <a:prstClr val="black"/>
                    </a:solidFill>
                  </a:rPr>
                  <a:t>迭进坑了怎么办？</a:t>
                </a:r>
                <a:endParaRPr lang="en-US" altLang="zh-CN" sz="1800" dirty="0" smtClean="0">
                  <a:solidFill>
                    <a:prstClr val="black"/>
                  </a:solidFill>
                </a:endParaRPr>
              </a:p>
              <a:p>
                <a:pPr lvl="1"/>
                <a:endParaRPr lang="en-US" altLang="zh-CN" sz="1800" dirty="0">
                  <a:solidFill>
                    <a:prstClr val="black"/>
                  </a:solidFill>
                </a:endParaRPr>
              </a:p>
              <a:p>
                <a:r>
                  <a:rPr lang="zh-CN" altLang="en-US" sz="2400" dirty="0" smtClean="0">
                    <a:solidFill>
                      <a:prstClr val="black"/>
                    </a:solidFill>
                  </a:rPr>
                  <a:t>对最优化问题有过研究的同学，推荐想一些其他的迭代方法。</a:t>
                </a:r>
                <a:endParaRPr lang="en-US" altLang="zh-CN" sz="2400" dirty="0" smtClean="0">
                  <a:solidFill>
                    <a:prstClr val="black"/>
                  </a:solidFill>
                </a:endParaRPr>
              </a:p>
              <a:p>
                <a:pPr lvl="0"/>
                <a:endParaRPr lang="en-US" altLang="zh-CN" sz="1800" dirty="0" smtClean="0">
                  <a:solidFill>
                    <a:prstClr val="black"/>
                  </a:solidFill>
                </a:endParaRPr>
              </a:p>
              <a:p>
                <a:pPr lvl="0"/>
                <a:endParaRPr lang="en-US" altLang="zh-CN" sz="1800" dirty="0">
                  <a:solidFill>
                    <a:prstClr val="black"/>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63" t="-1617" r="-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6261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a:t>
            </a:r>
            <a:r>
              <a:rPr lang="zh-CN" altLang="en-US" dirty="0" smtClean="0"/>
              <a:t>面求交（参数曲面，</a:t>
            </a:r>
            <a:r>
              <a:rPr lang="en-US" altLang="zh-CN" dirty="0" smtClean="0"/>
              <a:t>P107</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2"/>
                <a:ext cx="8229600" cy="5045147"/>
              </a:xfrm>
            </p:spPr>
            <p:txBody>
              <a:bodyPr>
                <a:normAutofit fontScale="92500"/>
              </a:bodyPr>
              <a:lstStyle/>
              <a:p>
                <a:r>
                  <a:rPr lang="zh-CN" altLang="en-US" sz="2400" dirty="0" smtClean="0"/>
                  <a:t>迭代的初值：光线和参数曲面四叉树叶子节点的包围盒求交。</a:t>
                </a:r>
                <a:endParaRPr lang="en-US" altLang="zh-CN" sz="2400" dirty="0" smtClean="0"/>
              </a:p>
              <a:p>
                <a:r>
                  <a:rPr lang="zh-CN" altLang="en-US" sz="2400" dirty="0" smtClean="0"/>
                  <a:t>迭代终止：步长过小或者超过最大次数。</a:t>
                </a:r>
                <a:endParaRPr lang="en-US" altLang="zh-CN" sz="2400" dirty="0" smtClean="0"/>
              </a:p>
              <a:p>
                <a:pPr lvl="1"/>
                <a:r>
                  <a:rPr lang="zh-CN" altLang="en-US" sz="2000" dirty="0" smtClean="0"/>
                  <a:t>发现</a:t>
                </a:r>
                <a:r>
                  <a:rPr lang="en-US" altLang="zh-CN" sz="2000" dirty="0" smtClean="0"/>
                  <a:t>t, u, v</a:t>
                </a:r>
                <a:r>
                  <a:rPr lang="zh-CN" altLang="en-US" sz="2000" dirty="0" smtClean="0"/>
                  <a:t>越界，不收敛，作差不为</a:t>
                </a:r>
                <a:r>
                  <a:rPr lang="en-US" altLang="zh-CN" sz="2000" dirty="0" smtClean="0"/>
                  <a:t>0</a:t>
                </a:r>
                <a:r>
                  <a:rPr lang="zh-CN" altLang="en-US" sz="2000" dirty="0" smtClean="0"/>
                  <a:t>的情况，表示：求了半天，其实没交点。</a:t>
                </a:r>
                <a:endParaRPr lang="en-US" altLang="zh-CN" sz="2000" dirty="0"/>
              </a:p>
              <a:p>
                <a:pPr marL="457200" lvl="1" indent="0">
                  <a:buNone/>
                </a:pPr>
                <a:endParaRPr lang="en-US" altLang="zh-CN" sz="2000" dirty="0" smtClean="0"/>
              </a:p>
              <a:p>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 </m:t>
                    </m:r>
                    <m:sSub>
                      <m:sSubPr>
                        <m:ctrlPr>
                          <a:rPr lang="en-US" altLang="zh-CN" sz="2400" i="1">
                            <a:latin typeface="Cambria Math"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oMath>
                </a14:m>
                <a:r>
                  <a:rPr lang="zh-CN" altLang="en-US" sz="2400" dirty="0" smtClean="0"/>
                  <a:t>处的法向：</a:t>
                </a:r>
                <a14:m>
                  <m:oMath xmlns:m="http://schemas.openxmlformats.org/officeDocument/2006/math">
                    <m:r>
                      <a:rPr lang="en-US" altLang="zh-CN" sz="2000" i="1">
                        <a:latin typeface="Cambria Math" panose="02040503050406030204" pitchFamily="18" charset="0"/>
                      </a:rPr>
                      <m:t>𝑛</m:t>
                    </m:r>
                    <m:r>
                      <a:rPr lang="en-US" altLang="zh-CN" sz="2000" b="0" i="1" smtClean="0">
                        <a:latin typeface="Cambria Math" panose="02040503050406030204" pitchFamily="18" charset="0"/>
                      </a:rPr>
                      <m:t>=</m:t>
                    </m:r>
                    <m:sSub>
                      <m:sSubPr>
                        <m:ctrlPr>
                          <a:rPr lang="en-US" altLang="zh-CN" sz="2000" b="0" i="1" smtClean="0">
                            <a:latin typeface="Cambria Math" charset="0"/>
                          </a:rPr>
                        </m:ctrlPr>
                      </m:sSubPr>
                      <m:e>
                        <m:d>
                          <m:dPr>
                            <m:begChr m:val=""/>
                            <m:endChr m:val="|"/>
                            <m:ctrlPr>
                              <a:rPr lang="en-US" altLang="zh-CN" sz="2000" i="1" smtClean="0">
                                <a:latin typeface="Cambria Math" charset="0"/>
                              </a:rPr>
                            </m:ctrlPr>
                          </m:dPr>
                          <m:e>
                            <m:d>
                              <m:dPr>
                                <m:ctrlPr>
                                  <a:rPr lang="en-US" altLang="zh-CN" sz="2000" i="1">
                                    <a:latin typeface="Cambria Math" charset="0"/>
                                  </a:rPr>
                                </m:ctrlPr>
                              </m:dPr>
                              <m:e>
                                <m:f>
                                  <m:fPr>
                                    <m:ctrlPr>
                                      <a:rPr lang="en-US" altLang="zh-CN" sz="2000" i="1">
                                        <a:latin typeface="Cambria Math"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𝑃</m:t>
                                    </m:r>
                                  </m:num>
                                  <m:den>
                                    <m:r>
                                      <a:rPr lang="en-US" altLang="zh-CN" sz="2000" i="1">
                                        <a:latin typeface="Cambria Math" panose="02040503050406030204" pitchFamily="18" charset="0"/>
                                      </a:rPr>
                                      <m:t>𝜕</m:t>
                                    </m:r>
                                    <m:r>
                                      <a:rPr lang="en-US" altLang="zh-CN" sz="2000" i="1">
                                        <a:latin typeface="Cambria Math" panose="02040503050406030204" pitchFamily="18" charset="0"/>
                                      </a:rPr>
                                      <m:t>𝑢</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𝑃</m:t>
                                    </m:r>
                                  </m:num>
                                  <m:den>
                                    <m:r>
                                      <a:rPr lang="en-US" altLang="zh-CN" sz="2000" i="1">
                                        <a:latin typeface="Cambria Math" panose="02040503050406030204" pitchFamily="18" charset="0"/>
                                      </a:rPr>
                                      <m:t>𝜕</m:t>
                                    </m:r>
                                    <m:r>
                                      <a:rPr lang="en-US" altLang="zh-CN" sz="2000" i="1">
                                        <a:latin typeface="Cambria Math" panose="02040503050406030204" pitchFamily="18" charset="0"/>
                                      </a:rPr>
                                      <m:t>𝑣</m:t>
                                    </m:r>
                                  </m:den>
                                </m:f>
                              </m:e>
                            </m:d>
                          </m:e>
                        </m:d>
                      </m:e>
                      <m:sub>
                        <m:r>
                          <a:rPr lang="en-US" altLang="zh-CN" sz="2000" i="1">
                            <a:latin typeface="Cambria Math" panose="02040503050406030204" pitchFamily="18" charset="0"/>
                          </a:rPr>
                          <m:t>(</m:t>
                        </m:r>
                        <m:sSub>
                          <m:sSubPr>
                            <m:ctrlPr>
                              <a:rPr lang="en-US" altLang="zh-CN" sz="2000" i="1">
                                <a:latin typeface="Cambria Math" charset="0"/>
                              </a:rPr>
                            </m:ctrlPr>
                          </m:sSubPr>
                          <m:e>
                            <m:r>
                              <a:rPr lang="en-US" altLang="zh-CN" sz="2000" i="1">
                                <a:latin typeface="Cambria Math" panose="02040503050406030204" pitchFamily="18" charset="0"/>
                              </a:rPr>
                              <m:t>𝑡</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 </m:t>
                        </m:r>
                        <m:sSub>
                          <m:sSubPr>
                            <m:ctrlPr>
                              <a:rPr lang="en-US" altLang="zh-CN" sz="2000" i="1">
                                <a:latin typeface="Cambria Math"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m:t>
                        </m:r>
                      </m:sub>
                    </m:sSub>
                  </m:oMath>
                </a14:m>
                <a:r>
                  <a:rPr lang="en-US" altLang="zh-CN" sz="2000" dirty="0" smtClean="0"/>
                  <a:t>  </a:t>
                </a:r>
              </a:p>
              <a:p>
                <a:r>
                  <a:rPr lang="en-US" altLang="zh-CN" sz="2400" dirty="0" smtClean="0"/>
                  <a:t>Bezier</a:t>
                </a:r>
                <a:r>
                  <a:rPr lang="zh-CN" altLang="en-US" sz="2400" dirty="0" smtClean="0"/>
                  <a:t>曲线</a:t>
                </a:r>
                <a:r>
                  <a:rPr lang="en-US" altLang="zh-CN" sz="2400" dirty="0" smtClean="0"/>
                  <a:t>+</a:t>
                </a:r>
                <a:r>
                  <a:rPr lang="zh-CN" altLang="en-US" sz="2400" dirty="0" smtClean="0"/>
                  <a:t>旋转的情形：</a:t>
                </a:r>
                <a:endParaRPr lang="en-US" altLang="zh-CN" sz="2400" dirty="0" smtClean="0"/>
              </a:p>
              <a:p>
                <a:pPr lvl="1"/>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d>
                      <m:dPr>
                        <m:begChr m:val="["/>
                        <m:endChr m:val="]"/>
                        <m:ctrlPr>
                          <a:rPr lang="en-US" altLang="zh-CN" sz="2000" i="1">
                            <a:latin typeface="Cambria Math" charset="0"/>
                          </a:rPr>
                        </m:ctrlPr>
                      </m:dPr>
                      <m:e>
                        <m:m>
                          <m:mPr>
                            <m:mcs>
                              <m:mc>
                                <m:mcPr>
                                  <m:count m:val="2"/>
                                  <m:mcJc m:val="center"/>
                                </m:mcPr>
                              </m:mc>
                            </m:mcs>
                            <m:ctrlPr>
                              <a:rPr lang="en-US" altLang="zh-CN" sz="2000" i="1">
                                <a:latin typeface="Cambria Math" charset="0"/>
                              </a:rPr>
                            </m:ctrlPr>
                          </m:mPr>
                          <m:mr>
                            <m:e>
                              <m:func>
                                <m:funcPr>
                                  <m:ctrlPr>
                                    <a:rPr lang="en-US" altLang="zh-CN" sz="2000" i="1">
                                      <a:latin typeface="Cambria Math" charset="0"/>
                                    </a:rPr>
                                  </m:ctrlPr>
                                </m:funcPr>
                                <m:fName>
                                  <m:r>
                                    <m:rPr>
                                      <m:sty m:val="p"/>
                                      <m:brk m:alnAt="7"/>
                                    </m:rPr>
                                    <a:rPr lang="en-US" altLang="zh-CN" sz="2000">
                                      <a:latin typeface="Cambria Math" panose="02040503050406030204" pitchFamily="18" charset="0"/>
                                    </a:rPr>
                                    <m:t>c</m:t>
                                  </m:r>
                                  <m:r>
                                    <m:rPr>
                                      <m:sty m:val="p"/>
                                    </m:rPr>
                                    <a:rPr lang="en-US" altLang="zh-CN" sz="2000">
                                      <a:latin typeface="Cambria Math" panose="02040503050406030204" pitchFamily="18" charset="0"/>
                                    </a:rPr>
                                    <m:t>os</m:t>
                                  </m:r>
                                </m:fName>
                                <m:e>
                                  <m:r>
                                    <a:rPr lang="en-US" altLang="zh-CN" sz="2000" b="0" i="1" smtClean="0">
                                      <a:latin typeface="Cambria Math" panose="02040503050406030204" pitchFamily="18" charset="0"/>
                                    </a:rPr>
                                    <m:t>𝑣</m:t>
                                  </m:r>
                                </m:e>
                              </m:func>
                            </m:e>
                            <m:e>
                              <m:r>
                                <a:rPr lang="en-US" altLang="zh-CN" sz="2000" i="1">
                                  <a:latin typeface="Cambria Math" panose="02040503050406030204" pitchFamily="18" charset="0"/>
                                </a:rPr>
                                <m:t>0</m:t>
                              </m:r>
                            </m:e>
                          </m:mr>
                          <m:mr>
                            <m:e>
                              <m:func>
                                <m:funcPr>
                                  <m:ctrlPr>
                                    <a:rPr lang="en-US" altLang="zh-CN" sz="2000" i="1">
                                      <a:latin typeface="Cambria Math" charset="0"/>
                                    </a:rPr>
                                  </m:ctrlPr>
                                </m:funcPr>
                                <m:fName>
                                  <m:r>
                                    <m:rPr>
                                      <m:sty m:val="p"/>
                                    </m:rPr>
                                    <a:rPr lang="en-US" altLang="zh-CN" sz="2000">
                                      <a:latin typeface="Cambria Math" panose="02040503050406030204" pitchFamily="18" charset="0"/>
                                    </a:rPr>
                                    <m:t>sin</m:t>
                                  </m:r>
                                </m:fName>
                                <m:e>
                                  <m:r>
                                    <a:rPr lang="en-US" altLang="zh-CN" sz="2000" b="0" i="1" smtClean="0">
                                      <a:latin typeface="Cambria Math" panose="02040503050406030204" pitchFamily="18" charset="0"/>
                                    </a:rPr>
                                    <m:t>𝑣</m:t>
                                  </m:r>
                                </m:e>
                              </m:func>
                            </m:e>
                            <m:e>
                              <m:r>
                                <a:rPr lang="en-US" altLang="zh-CN" sz="2000" i="1">
                                  <a:latin typeface="Cambria Math" panose="02040503050406030204" pitchFamily="18" charset="0"/>
                                </a:rPr>
                                <m:t>0</m:t>
                              </m:r>
                            </m:e>
                          </m:mr>
                          <m:mr>
                            <m:e>
                              <m:r>
                                <a:rPr lang="en-US" altLang="zh-CN" sz="2000" i="1">
                                  <a:latin typeface="Cambria Math" panose="02040503050406030204" pitchFamily="18" charset="0"/>
                                </a:rPr>
                                <m:t>0</m:t>
                              </m:r>
                            </m:e>
                            <m:e>
                              <m:r>
                                <a:rPr lang="en-US" altLang="zh-CN" sz="2000" i="1">
                                  <a:latin typeface="Cambria Math" panose="02040503050406030204" pitchFamily="18" charset="0"/>
                                </a:rPr>
                                <m:t>1</m:t>
                              </m:r>
                            </m:e>
                          </m:mr>
                        </m:m>
                      </m:e>
                    </m:d>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𝑅</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𝑢</m:t>
                    </m:r>
                    <m:r>
                      <a:rPr lang="en-US" altLang="zh-CN" sz="2000" b="0" i="1" smtClean="0">
                        <a:latin typeface="Cambria Math" panose="02040503050406030204" pitchFamily="18" charset="0"/>
                        <a:ea typeface="Cambria Math" panose="02040503050406030204" pitchFamily="18" charset="0"/>
                      </a:rPr>
                      <m:t>)</m:t>
                    </m:r>
                  </m:oMath>
                </a14:m>
                <a:r>
                  <a:rPr lang="en-US" altLang="zh-CN" sz="2000" dirty="0">
                    <a:ea typeface="Cambria Math" panose="02040503050406030204" pitchFamily="18" charset="0"/>
                  </a:rPr>
                  <a:t> </a:t>
                </a:r>
                <a:endParaRPr lang="en-US" altLang="zh-CN" sz="2000" dirty="0" smtClean="0">
                  <a:ea typeface="Cambria Math" panose="02040503050406030204" pitchFamily="18" charset="0"/>
                </a:endParaRPr>
              </a:p>
              <a:p>
                <a:pPr lvl="1"/>
                <a14:m>
                  <m:oMath xmlns:m="http://schemas.openxmlformats.org/officeDocument/2006/math">
                    <m:r>
                      <a:rPr lang="en-US" altLang="zh-CN" sz="2000" i="1">
                        <a:latin typeface="Cambria Math" panose="02040503050406030204" pitchFamily="18" charset="0"/>
                        <a:ea typeface="Cambria Math" panose="02040503050406030204" pitchFamily="18" charset="0"/>
                      </a:rPr>
                      <m:t>𝑅</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𝑢</m:t>
                    </m:r>
                    <m:r>
                      <a:rPr lang="en-US" altLang="zh-CN" sz="2000" i="1">
                        <a:latin typeface="Cambria Math" panose="02040503050406030204" pitchFamily="18" charset="0"/>
                        <a:ea typeface="Cambria Math" panose="02040503050406030204" pitchFamily="18" charset="0"/>
                      </a:rPr>
                      <m:t>)</m:t>
                    </m:r>
                  </m:oMath>
                </a14:m>
                <a:r>
                  <a:rPr lang="zh-CN" altLang="en-US" sz="2000" dirty="0" smtClean="0"/>
                  <a:t>与</a:t>
                </a:r>
                <a14:m>
                  <m:oMath xmlns:m="http://schemas.openxmlformats.org/officeDocument/2006/math">
                    <m:sSup>
                      <m:sSupPr>
                        <m:ctrlPr>
                          <a:rPr lang="en-US" altLang="zh-CN" sz="2000" b="0" i="1" dirty="0" smtClean="0">
                            <a:latin typeface="Cambria Math"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𝑃</m:t>
                        </m:r>
                      </m:e>
                      <m:sup>
                        <m:r>
                          <a:rPr lang="en-US" altLang="zh-CN" sz="2000" b="0" i="1" dirty="0" smtClean="0">
                            <a:latin typeface="Cambria Math" panose="02040503050406030204" pitchFamily="18" charset="0"/>
                            <a:ea typeface="Cambria Math" panose="02040503050406030204" pitchFamily="18" charset="0"/>
                          </a:rPr>
                          <m:t>′</m:t>
                        </m:r>
                      </m:sup>
                    </m:sSup>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𝑢</m:t>
                    </m:r>
                    <m:r>
                      <a:rPr lang="en-US" altLang="zh-CN" sz="2000" i="1" dirty="0">
                        <a:latin typeface="Cambria Math" panose="02040503050406030204" pitchFamily="18" charset="0"/>
                        <a:ea typeface="Cambria Math" panose="02040503050406030204" pitchFamily="18" charset="0"/>
                      </a:rPr>
                      <m:t>)</m:t>
                    </m:r>
                  </m:oMath>
                </a14:m>
                <a:r>
                  <a:rPr lang="zh-CN" altLang="en-US" sz="2000" dirty="0" smtClean="0"/>
                  <a:t>构成平面向量的垂直关系。</a:t>
                </a:r>
                <a:endParaRPr lang="en-US" altLang="zh-CN" sz="2400" dirty="0" smtClean="0"/>
              </a:p>
              <a:p>
                <a:endParaRPr lang="en-US" altLang="zh-CN" sz="2400" dirty="0" smtClean="0"/>
              </a:p>
              <a:p>
                <a:r>
                  <a:rPr lang="zh-CN" altLang="en-US" sz="2400" dirty="0" smtClean="0"/>
                  <a:t>最后根据求到的交点和法向，形成新的反射、折射光线。</a:t>
                </a:r>
                <a:endParaRPr lang="en-US" altLang="zh-CN" sz="24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2"/>
                <a:ext cx="8229600" cy="5045147"/>
              </a:xfrm>
              <a:blipFill rotWithShape="0">
                <a:blip r:embed="rId2"/>
                <a:stretch>
                  <a:fillRect l="-815" t="-1330"/>
                </a:stretch>
              </a:blipFill>
            </p:spPr>
            <p:txBody>
              <a:bodyPr/>
              <a:lstStyle/>
              <a:p>
                <a:r>
                  <a:rPr lang="zh-CN" altLang="en-US">
                    <a:noFill/>
                  </a:rPr>
                  <a:t> </a:t>
                </a:r>
              </a:p>
            </p:txBody>
          </p:sp>
        </mc:Fallback>
      </mc:AlternateContent>
      <p:sp>
        <p:nvSpPr>
          <p:cNvPr id="4" name="文本框 3"/>
          <p:cNvSpPr txBox="1"/>
          <p:nvPr/>
        </p:nvSpPr>
        <p:spPr>
          <a:xfrm>
            <a:off x="7291729" y="5260311"/>
            <a:ext cx="338554"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a:ln w="0"/>
                <a:solidFill>
                  <a:srgbClr val="FF000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X</a:t>
            </a:r>
            <a:endParaRPr lang="zh-CN" altLang="en-US" dirty="0">
              <a:ln w="0"/>
              <a:solidFill>
                <a:srgbClr val="FF000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文本框 4"/>
          <p:cNvSpPr txBox="1"/>
          <p:nvPr/>
        </p:nvSpPr>
        <p:spPr>
          <a:xfrm>
            <a:off x="8178971" y="5316486"/>
            <a:ext cx="338554"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smtClean="0">
                <a:ln w="0"/>
                <a:solidFill>
                  <a:srgbClr val="00B05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Y</a:t>
            </a:r>
            <a:endParaRPr lang="zh-CN" altLang="en-US" dirty="0">
              <a:ln w="0"/>
              <a:solidFill>
                <a:srgbClr val="00B05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1" name="图片 10"/>
          <p:cNvPicPr>
            <a:picLocks noChangeAspect="1"/>
          </p:cNvPicPr>
          <p:nvPr/>
        </p:nvPicPr>
        <p:blipFill>
          <a:blip r:embed="rId3"/>
          <a:stretch>
            <a:fillRect/>
          </a:stretch>
        </p:blipFill>
        <p:spPr>
          <a:xfrm>
            <a:off x="7271670" y="3557607"/>
            <a:ext cx="1819350" cy="1632978"/>
          </a:xfrm>
          <a:prstGeom prst="rect">
            <a:avLst/>
          </a:prstGeom>
        </p:spPr>
      </p:pic>
      <p:cxnSp>
        <p:nvCxnSpPr>
          <p:cNvPr id="12" name="直接箭头连接符 11"/>
          <p:cNvCxnSpPr/>
          <p:nvPr/>
        </p:nvCxnSpPr>
        <p:spPr>
          <a:xfrm flipH="1">
            <a:off x="7271670" y="5074912"/>
            <a:ext cx="649586" cy="1980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直接箭头连接符 12"/>
          <p:cNvCxnSpPr/>
          <p:nvPr/>
        </p:nvCxnSpPr>
        <p:spPr>
          <a:xfrm>
            <a:off x="7922244" y="5078063"/>
            <a:ext cx="278778" cy="37745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 name="直接箭头连接符 14"/>
          <p:cNvCxnSpPr/>
          <p:nvPr/>
        </p:nvCxnSpPr>
        <p:spPr>
          <a:xfrm flipH="1">
            <a:off x="7478223" y="4103135"/>
            <a:ext cx="63795" cy="43070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6" name="直接箭头连接符 15"/>
          <p:cNvCxnSpPr/>
          <p:nvPr/>
        </p:nvCxnSpPr>
        <p:spPr>
          <a:xfrm>
            <a:off x="7527851" y="4106581"/>
            <a:ext cx="239957" cy="237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7527851" y="3831090"/>
            <a:ext cx="806631"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𝝏𝑺</a:t>
            </a:r>
            <a:r>
              <a:rPr lang="en-US" altLang="zh-CN"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𝝏𝜽</a:t>
            </a:r>
          </a:p>
        </p:txBody>
      </p:sp>
      <p:sp>
        <p:nvSpPr>
          <p:cNvPr id="18" name="矩形 17"/>
          <p:cNvSpPr/>
          <p:nvPr/>
        </p:nvSpPr>
        <p:spPr>
          <a:xfrm>
            <a:off x="7454555" y="4369469"/>
            <a:ext cx="784189" cy="369332"/>
          </a:xfrm>
          <a:prstGeom prst="rect">
            <a:avLst/>
          </a:prstGeom>
        </p:spPr>
        <p:txBody>
          <a:bodyPr wrap="none">
            <a:spAutoFit/>
          </a:bodyPr>
          <a:lstStyle/>
          <a:p>
            <a:r>
              <a:rPr lang="zh-CN" altLang="en-US" dirty="0">
                <a:solidFill>
                  <a:srgbClr val="FFC000"/>
                </a:solidFill>
              </a:rPr>
              <a:t>𝝏𝑺</a:t>
            </a:r>
            <a:r>
              <a:rPr lang="en-US" altLang="zh-CN" dirty="0">
                <a:solidFill>
                  <a:srgbClr val="FFC000"/>
                </a:solidFill>
              </a:rPr>
              <a:t>/</a:t>
            </a:r>
            <a:r>
              <a:rPr lang="zh-CN" altLang="en-US" dirty="0">
                <a:solidFill>
                  <a:srgbClr val="FFC000"/>
                </a:solidFill>
              </a:rPr>
              <a:t>𝝏𝒕</a:t>
            </a:r>
          </a:p>
        </p:txBody>
      </p:sp>
    </p:spTree>
    <p:extLst>
      <p:ext uri="{BB962C8B-B14F-4D97-AF65-F5344CB8AC3E}">
        <p14:creationId xmlns:p14="http://schemas.microsoft.com/office/powerpoint/2010/main" val="4232386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附加项、作业要求及评分细则</a:t>
            </a:r>
            <a:endParaRPr lang="zh-CN" altLang="en-US" dirty="0"/>
          </a:p>
        </p:txBody>
      </p:sp>
      <p:sp>
        <p:nvSpPr>
          <p:cNvPr id="5" name="文本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86203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要求</a:t>
            </a:r>
            <a:endParaRPr lang="zh-CN" altLang="en-US" dirty="0"/>
          </a:p>
        </p:txBody>
      </p:sp>
      <p:sp>
        <p:nvSpPr>
          <p:cNvPr id="5" name="内容占位符 4"/>
          <p:cNvSpPr>
            <a:spLocks noGrp="1"/>
          </p:cNvSpPr>
          <p:nvPr>
            <p:ph idx="1"/>
          </p:nvPr>
        </p:nvSpPr>
        <p:spPr/>
        <p:txBody>
          <a:bodyPr>
            <a:normAutofit/>
          </a:bodyPr>
          <a:lstStyle/>
          <a:p>
            <a:r>
              <a:rPr lang="zh-CN" altLang="en-US" sz="2400" dirty="0" smtClean="0"/>
              <a:t>按时完成，可查阅开源资料和往届文档，不允许裸抄</a:t>
            </a:r>
            <a:endParaRPr lang="en-US" altLang="zh-CN" sz="2400" dirty="0" smtClean="0"/>
          </a:p>
          <a:p>
            <a:r>
              <a:rPr lang="en-US" altLang="zh-CN" sz="2400" dirty="0" smtClean="0"/>
              <a:t>CPU</a:t>
            </a:r>
            <a:r>
              <a:rPr lang="zh-CN" altLang="en-US" sz="2400" dirty="0" smtClean="0"/>
              <a:t>上实现（并行和</a:t>
            </a:r>
            <a:r>
              <a:rPr lang="en-US" altLang="zh-CN" sz="2400" dirty="0" smtClean="0"/>
              <a:t>GPU</a:t>
            </a:r>
            <a:r>
              <a:rPr lang="zh-CN" altLang="en-US" sz="2400" dirty="0" smtClean="0"/>
              <a:t>可作为额外加分）</a:t>
            </a:r>
            <a:endParaRPr lang="en-US" altLang="zh-CN" sz="2400" dirty="0" smtClean="0"/>
          </a:p>
          <a:p>
            <a:r>
              <a:rPr lang="zh-CN" altLang="en-US" sz="2400" dirty="0" smtClean="0"/>
              <a:t>至少实现光线跟踪（反射</a:t>
            </a:r>
            <a:r>
              <a:rPr lang="en-US" altLang="zh-CN" sz="2400" dirty="0" smtClean="0"/>
              <a:t>+</a:t>
            </a:r>
            <a:r>
              <a:rPr lang="zh-CN" altLang="en-US" sz="2400" dirty="0" smtClean="0"/>
              <a:t>折射</a:t>
            </a:r>
            <a:r>
              <a:rPr lang="en-US" altLang="zh-CN" sz="2400" dirty="0" smtClean="0"/>
              <a:t>+</a:t>
            </a:r>
            <a:r>
              <a:rPr lang="zh-CN" altLang="en-US" sz="2400" dirty="0" smtClean="0"/>
              <a:t>阴影）</a:t>
            </a:r>
            <a:endParaRPr lang="en-US" altLang="zh-CN" sz="2400" dirty="0" smtClean="0"/>
          </a:p>
          <a:p>
            <a:r>
              <a:rPr lang="zh-CN" altLang="en-US" sz="2400" dirty="0" smtClean="0"/>
              <a:t>图片需要大于</a:t>
            </a:r>
            <a:r>
              <a:rPr lang="en-US" altLang="zh-CN" sz="2400" dirty="0" smtClean="0"/>
              <a:t>480P </a:t>
            </a:r>
            <a:r>
              <a:rPr lang="zh-CN" altLang="en-US" sz="2400" dirty="0" smtClean="0"/>
              <a:t>（</a:t>
            </a:r>
            <a:r>
              <a:rPr lang="en-US" altLang="zh-CN" sz="2400" dirty="0" smtClean="0"/>
              <a:t>640x480</a:t>
            </a:r>
            <a:r>
              <a:rPr lang="zh-CN" altLang="en-US" sz="2400" dirty="0" smtClean="0"/>
              <a:t>），建议使用无损</a:t>
            </a:r>
            <a:r>
              <a:rPr lang="en-US" altLang="zh-CN" sz="2400" dirty="0" err="1" smtClean="0"/>
              <a:t>png</a:t>
            </a:r>
            <a:r>
              <a:rPr lang="zh-CN" altLang="en-US" sz="2400" dirty="0" smtClean="0"/>
              <a:t>等格式进行存储。</a:t>
            </a:r>
            <a:endParaRPr lang="en-US" altLang="zh-CN" sz="2400" dirty="0" smtClean="0"/>
          </a:p>
          <a:p>
            <a:pPr lvl="1"/>
            <a:r>
              <a:rPr lang="zh-CN" altLang="en-US" sz="1800" dirty="0" smtClean="0"/>
              <a:t>不建议在多张图上分别实现多个效果</a:t>
            </a:r>
            <a:endParaRPr lang="en-US" altLang="zh-CN" sz="1800" dirty="0" smtClean="0"/>
          </a:p>
          <a:p>
            <a:pPr lvl="1"/>
            <a:endParaRPr lang="en-US" altLang="zh-CN" sz="1800" dirty="0"/>
          </a:p>
          <a:p>
            <a:r>
              <a:rPr lang="zh-CN" altLang="en-US" sz="2400" dirty="0" smtClean="0"/>
              <a:t>严禁使用</a:t>
            </a:r>
            <a:r>
              <a:rPr lang="en-US" altLang="zh-CN" sz="2400" dirty="0" err="1" smtClean="0"/>
              <a:t>PhotoShop</a:t>
            </a:r>
            <a:r>
              <a:rPr lang="zh-CN" altLang="en-US" sz="2400" dirty="0" smtClean="0"/>
              <a:t>及其他画图工具进行后处理。</a:t>
            </a:r>
            <a:endParaRPr lang="en-US" altLang="zh-CN" sz="2400" dirty="0" smtClean="0"/>
          </a:p>
          <a:p>
            <a:r>
              <a:rPr lang="zh-CN" altLang="en-US" sz="2400" dirty="0" smtClean="0"/>
              <a:t>不要在最终结果</a:t>
            </a:r>
            <a:r>
              <a:rPr lang="zh-CN" altLang="en-US" sz="2400" dirty="0" smtClean="0"/>
              <a:t>上疯狂注释。</a:t>
            </a:r>
            <a:endParaRPr lang="en-US" altLang="zh-CN" sz="2400" dirty="0" smtClean="0"/>
          </a:p>
          <a:p>
            <a:r>
              <a:rPr lang="zh-CN" altLang="en-US" sz="2400" dirty="0" smtClean="0"/>
              <a:t>不要构造难以辨认的场景。</a:t>
            </a:r>
            <a:endParaRPr lang="en-US" altLang="zh-CN" sz="2400" dirty="0" smtClean="0"/>
          </a:p>
          <a:p>
            <a:pPr lvl="1"/>
            <a:r>
              <a:rPr lang="zh-CN" altLang="en-US" sz="1800" dirty="0" smtClean="0"/>
              <a:t>例如使用纹理贴图贴一张光线跟踪结果。</a:t>
            </a:r>
            <a:endParaRPr lang="en-US" altLang="zh-CN" sz="1800" dirty="0" smtClean="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1189" y="4688100"/>
            <a:ext cx="2981407" cy="2169900"/>
          </a:xfrm>
          <a:prstGeom prst="rect">
            <a:avLst/>
          </a:prstGeom>
        </p:spPr>
      </p:pic>
    </p:spTree>
    <p:extLst>
      <p:ext uri="{BB962C8B-B14F-4D97-AF65-F5344CB8AC3E}">
        <p14:creationId xmlns:p14="http://schemas.microsoft.com/office/powerpoint/2010/main" val="4182813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404894"/>
            <a:ext cx="7772400" cy="1899642"/>
          </a:xfrm>
        </p:spPr>
        <p:txBody>
          <a:bodyPr>
            <a:normAutofit/>
          </a:bodyPr>
          <a:lstStyle/>
          <a:p>
            <a:r>
              <a:rPr lang="zh-CN" altLang="en-US" sz="4800" dirty="0" smtClean="0">
                <a:latin typeface="DengXian" charset="-122"/>
                <a:ea typeface="DengXian" charset="-122"/>
                <a:cs typeface="DengXian" charset="-122"/>
              </a:rPr>
              <a:t>参数曲线</a:t>
            </a:r>
            <a:r>
              <a:rPr lang="en-US" altLang="zh-CN" sz="4800" dirty="0" smtClean="0">
                <a:latin typeface="DengXian" charset="-122"/>
                <a:ea typeface="DengXian" charset="-122"/>
                <a:cs typeface="DengXian" charset="-122"/>
              </a:rPr>
              <a:t>/</a:t>
            </a:r>
            <a:r>
              <a:rPr lang="zh-CN" altLang="en-US" sz="4800" dirty="0" smtClean="0">
                <a:latin typeface="DengXian" charset="-122"/>
                <a:ea typeface="DengXian" charset="-122"/>
                <a:cs typeface="DengXian" charset="-122"/>
              </a:rPr>
              <a:t>曲面的</a:t>
            </a:r>
            <a:r>
              <a:rPr lang="en-US" altLang="zh-CN" sz="4800" dirty="0" smtClean="0">
                <a:latin typeface="DengXian" charset="-122"/>
                <a:ea typeface="DengXian" charset="-122"/>
                <a:cs typeface="DengXian" charset="-122"/>
              </a:rPr>
              <a:t/>
            </a:r>
            <a:br>
              <a:rPr lang="en-US" altLang="zh-CN" sz="4800" dirty="0" smtClean="0">
                <a:latin typeface="DengXian" charset="-122"/>
                <a:ea typeface="DengXian" charset="-122"/>
                <a:cs typeface="DengXian" charset="-122"/>
              </a:rPr>
            </a:br>
            <a:r>
              <a:rPr lang="zh-CN" altLang="en-US" sz="4800" dirty="0" smtClean="0">
                <a:latin typeface="DengXian" charset="-122"/>
                <a:ea typeface="DengXian" charset="-122"/>
                <a:cs typeface="DengXian" charset="-122"/>
              </a:rPr>
              <a:t>三维造型与渲染</a:t>
            </a:r>
            <a:endParaRPr lang="zh-CN" altLang="en-US" dirty="0">
              <a:latin typeface="DengXian" charset="-122"/>
              <a:ea typeface="DengXian" charset="-122"/>
              <a:cs typeface="DengXian" charset="-122"/>
            </a:endParaRPr>
          </a:p>
        </p:txBody>
      </p:sp>
    </p:spTree>
    <p:extLst>
      <p:ext uri="{BB962C8B-B14F-4D97-AF65-F5344CB8AC3E}">
        <p14:creationId xmlns:p14="http://schemas.microsoft.com/office/powerpoint/2010/main" val="13718957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区分项总述</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算法</a:t>
            </a:r>
            <a:r>
              <a:rPr lang="zh-CN" altLang="en-US" sz="2400" dirty="0" smtClean="0"/>
              <a:t>选型（</a:t>
            </a:r>
            <a:r>
              <a:rPr lang="en-US" altLang="zh-CN" sz="2400" dirty="0" smtClean="0"/>
              <a:t>RT</a:t>
            </a:r>
            <a:r>
              <a:rPr lang="zh-CN" altLang="en-US" sz="2400" dirty="0" smtClean="0"/>
              <a:t>，</a:t>
            </a:r>
            <a:r>
              <a:rPr lang="en-US" altLang="zh-CN" sz="2400" dirty="0" smtClean="0"/>
              <a:t>PT</a:t>
            </a:r>
            <a:r>
              <a:rPr lang="zh-CN" altLang="en-US" sz="2400" dirty="0" smtClean="0"/>
              <a:t>，</a:t>
            </a:r>
            <a:r>
              <a:rPr lang="en-US" altLang="zh-CN" sz="2400" dirty="0" smtClean="0"/>
              <a:t>DRT</a:t>
            </a:r>
            <a:r>
              <a:rPr lang="zh-CN" altLang="en-US" sz="2400" dirty="0" smtClean="0"/>
              <a:t>，</a:t>
            </a:r>
            <a:r>
              <a:rPr lang="en-US" altLang="zh-CN" sz="2400" dirty="0" smtClean="0"/>
              <a:t>PM</a:t>
            </a:r>
            <a:r>
              <a:rPr lang="zh-CN" altLang="en-US" sz="2400" dirty="0" smtClean="0"/>
              <a:t>，</a:t>
            </a:r>
            <a:r>
              <a:rPr lang="en-US" altLang="zh-CN" sz="2400" dirty="0" smtClean="0"/>
              <a:t>PPM</a:t>
            </a:r>
            <a:r>
              <a:rPr lang="zh-CN" altLang="en-US" sz="2400" dirty="0" smtClean="0"/>
              <a:t>）</a:t>
            </a:r>
            <a:endParaRPr lang="en-US" altLang="zh-CN" sz="2400" dirty="0" smtClean="0"/>
          </a:p>
          <a:p>
            <a:endParaRPr lang="en-US" altLang="zh-CN" sz="2400" dirty="0" smtClean="0"/>
          </a:p>
          <a:p>
            <a:r>
              <a:rPr lang="zh-CN" altLang="en-US" sz="2400" dirty="0" smtClean="0"/>
              <a:t>求交</a:t>
            </a:r>
            <a:r>
              <a:rPr lang="zh-CN" altLang="en-US" sz="2400" dirty="0" smtClean="0"/>
              <a:t>加速（包围盒、层次包围盒、</a:t>
            </a:r>
            <a:r>
              <a:rPr lang="en-US" altLang="zh-CN" sz="2400" dirty="0" err="1" smtClean="0"/>
              <a:t>kd</a:t>
            </a:r>
            <a:r>
              <a:rPr lang="en-US" altLang="zh-CN" sz="2400" dirty="0" smtClean="0"/>
              <a:t>-tree</a:t>
            </a:r>
            <a:r>
              <a:rPr lang="zh-CN" altLang="en-US" sz="2400" dirty="0" smtClean="0"/>
              <a:t>、</a:t>
            </a:r>
            <a:r>
              <a:rPr lang="en-US" altLang="zh-CN" sz="2400" dirty="0" smtClean="0"/>
              <a:t>octree</a:t>
            </a:r>
            <a:r>
              <a:rPr lang="zh-CN" altLang="en-US" sz="2400" dirty="0" smtClean="0"/>
              <a:t>）</a:t>
            </a:r>
            <a:endParaRPr lang="en-US" altLang="zh-CN" sz="2400" dirty="0" smtClean="0"/>
          </a:p>
          <a:p>
            <a:r>
              <a:rPr lang="zh-CN" altLang="en-US" sz="2400" dirty="0" smtClean="0"/>
              <a:t>抗锯齿</a:t>
            </a:r>
            <a:r>
              <a:rPr lang="zh-CN" altLang="en-US" sz="2400" dirty="0" smtClean="0"/>
              <a:t>（边缘超采样、</a:t>
            </a:r>
            <a:r>
              <a:rPr lang="en-US" altLang="zh-CN" sz="2400" dirty="0" smtClean="0"/>
              <a:t>DRT</a:t>
            </a:r>
            <a:r>
              <a:rPr lang="zh-CN" altLang="en-US" sz="2400" dirty="0" smtClean="0"/>
              <a:t>等方法，</a:t>
            </a:r>
            <a:r>
              <a:rPr lang="zh-CN" altLang="en-US" sz="2400" dirty="0" smtClean="0"/>
              <a:t>主要针对模型边缘）</a:t>
            </a:r>
            <a:endParaRPr lang="en-US" altLang="zh-CN" sz="2400" dirty="0" smtClean="0"/>
          </a:p>
          <a:p>
            <a:r>
              <a:rPr lang="zh-CN" altLang="en-US" sz="2400" dirty="0" smtClean="0"/>
              <a:t>景深</a:t>
            </a:r>
            <a:r>
              <a:rPr lang="zh-CN" altLang="en-US" sz="2400" dirty="0" smtClean="0"/>
              <a:t>（</a:t>
            </a:r>
            <a:r>
              <a:rPr lang="en-US" altLang="zh-CN" sz="2400" dirty="0" smtClean="0"/>
              <a:t>Adaptive</a:t>
            </a:r>
            <a:r>
              <a:rPr lang="zh-CN" altLang="en-US" sz="2400" dirty="0" smtClean="0"/>
              <a:t> </a:t>
            </a:r>
            <a:r>
              <a:rPr lang="en-US" altLang="zh-CN" sz="2400" dirty="0" smtClean="0"/>
              <a:t>Blur</a:t>
            </a:r>
            <a:r>
              <a:rPr lang="zh-CN" altLang="en-US" sz="2400" dirty="0" smtClean="0"/>
              <a:t>、</a:t>
            </a:r>
            <a:r>
              <a:rPr lang="en-US" altLang="zh-CN" sz="2400" dirty="0" smtClean="0"/>
              <a:t>DRT</a:t>
            </a:r>
            <a:r>
              <a:rPr lang="zh-CN" altLang="en-US" sz="2400" dirty="0" smtClean="0"/>
              <a:t>等方法，</a:t>
            </a:r>
            <a:r>
              <a:rPr lang="zh-CN" altLang="en-US" sz="2400" dirty="0" smtClean="0"/>
              <a:t>模拟相机焦距）</a:t>
            </a:r>
            <a:endParaRPr lang="en-US" altLang="zh-CN" sz="2400" dirty="0" smtClean="0"/>
          </a:p>
          <a:p>
            <a:r>
              <a:rPr lang="zh-CN" altLang="en-US" sz="2400" dirty="0"/>
              <a:t>软</a:t>
            </a:r>
            <a:r>
              <a:rPr lang="zh-CN" altLang="en-US" sz="2400" dirty="0" smtClean="0"/>
              <a:t>阴影（面光源采样）</a:t>
            </a:r>
            <a:endParaRPr lang="en-US" altLang="zh-CN" sz="2400" dirty="0" smtClean="0"/>
          </a:p>
          <a:p>
            <a:r>
              <a:rPr lang="zh-CN" altLang="en-US" sz="2400" dirty="0"/>
              <a:t>纹理</a:t>
            </a:r>
            <a:r>
              <a:rPr lang="zh-CN" altLang="en-US" sz="2400" dirty="0" smtClean="0"/>
              <a:t>贴图（</a:t>
            </a:r>
            <a:r>
              <a:rPr lang="en-US" altLang="zh-CN" sz="2400" dirty="0" smtClean="0"/>
              <a:t>UV</a:t>
            </a:r>
            <a:r>
              <a:rPr lang="zh-CN" altLang="en-US" sz="2400" dirty="0" smtClean="0"/>
              <a:t>纹理映射、凹凸贴图）</a:t>
            </a:r>
            <a:endParaRPr lang="en-US" altLang="zh-CN" sz="2400" dirty="0" smtClean="0"/>
          </a:p>
          <a:p>
            <a:r>
              <a:rPr lang="zh-CN" altLang="en-US" sz="2400" dirty="0" smtClean="0"/>
              <a:t>复杂网格模型</a:t>
            </a:r>
            <a:r>
              <a:rPr lang="en-US" altLang="zh-CN" sz="2400" dirty="0" smtClean="0"/>
              <a:t>/</a:t>
            </a:r>
            <a:r>
              <a:rPr lang="zh-CN" altLang="en-US" sz="2400" dirty="0" smtClean="0"/>
              <a:t>场景（网格读写、求交加速、法向插值等）</a:t>
            </a:r>
            <a:endParaRPr lang="en-US" altLang="zh-CN" sz="2400" dirty="0"/>
          </a:p>
          <a:p>
            <a:r>
              <a:rPr lang="zh-CN" altLang="en-US" sz="2400" dirty="0" smtClean="0"/>
              <a:t>其他（体积光等）</a:t>
            </a:r>
            <a:endParaRPr lang="en-US" altLang="zh-CN" sz="2400" dirty="0" smtClean="0"/>
          </a:p>
          <a:p>
            <a:endParaRPr lang="zh-CN" altLang="en-US" sz="2400" dirty="0"/>
          </a:p>
        </p:txBody>
      </p:sp>
    </p:spTree>
    <p:extLst>
      <p:ext uri="{BB962C8B-B14F-4D97-AF65-F5344CB8AC3E}">
        <p14:creationId xmlns:p14="http://schemas.microsoft.com/office/powerpoint/2010/main" val="887363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1. </a:t>
            </a:r>
            <a:r>
              <a:rPr lang="zh-CN" altLang="en-US" dirty="0" smtClean="0"/>
              <a:t>算法选型</a:t>
            </a:r>
            <a:endParaRPr lang="zh-CN" altLang="en-US" dirty="0"/>
          </a:p>
        </p:txBody>
      </p:sp>
      <p:sp>
        <p:nvSpPr>
          <p:cNvPr id="5" name="内容占位符 4"/>
          <p:cNvSpPr>
            <a:spLocks noGrp="1"/>
          </p:cNvSpPr>
          <p:nvPr>
            <p:ph idx="1"/>
          </p:nvPr>
        </p:nvSpPr>
        <p:spPr/>
        <p:txBody>
          <a:bodyPr>
            <a:normAutofit/>
          </a:bodyPr>
          <a:lstStyle/>
          <a:p>
            <a:r>
              <a:rPr lang="zh-CN" altLang="en-US" sz="2400" dirty="0" smtClean="0"/>
              <a:t>仅需实现一种渲染法。</a:t>
            </a:r>
            <a:endParaRPr lang="en-US" altLang="zh-CN" sz="1800" dirty="0" smtClean="0"/>
          </a:p>
          <a:p>
            <a:pPr lvl="1"/>
            <a:r>
              <a:rPr lang="zh-CN" altLang="en-US" sz="2000" dirty="0" smtClean="0"/>
              <a:t>算法难度和运算量逐步提高。</a:t>
            </a:r>
            <a:endParaRPr lang="en-US" altLang="zh-CN" sz="2000" dirty="0" smtClean="0"/>
          </a:p>
          <a:p>
            <a:pPr lvl="1"/>
            <a:r>
              <a:rPr lang="zh-CN" altLang="en-US" sz="2000" dirty="0" smtClean="0"/>
              <a:t>如果选择了较新的算法，应该体现出比老算法强在哪里。</a:t>
            </a:r>
            <a:endParaRPr lang="en-US" altLang="zh-CN" sz="2000" dirty="0" smtClean="0"/>
          </a:p>
          <a:p>
            <a:pPr lvl="2"/>
            <a:r>
              <a:rPr lang="zh-CN" altLang="en-US" sz="1800" dirty="0" smtClean="0"/>
              <a:t>做</a:t>
            </a:r>
            <a:r>
              <a:rPr lang="en-US" altLang="zh-CN" sz="1800" dirty="0" smtClean="0"/>
              <a:t>Path Tracing</a:t>
            </a:r>
            <a:r>
              <a:rPr lang="zh-CN" altLang="en-US" sz="1800" dirty="0" smtClean="0"/>
              <a:t>： 漫反射，特殊材质下的</a:t>
            </a:r>
            <a:r>
              <a:rPr lang="en-US" altLang="zh-CN" sz="1800" dirty="0" smtClean="0"/>
              <a:t>Color Bleeding</a:t>
            </a:r>
            <a:r>
              <a:rPr lang="zh-CN" altLang="en-US" sz="1800" dirty="0" smtClean="0"/>
              <a:t>。</a:t>
            </a:r>
            <a:endParaRPr lang="en-US" altLang="zh-CN" sz="1800" dirty="0" smtClean="0"/>
          </a:p>
          <a:p>
            <a:pPr lvl="2"/>
            <a:r>
              <a:rPr lang="zh-CN" altLang="en-US" sz="1800" dirty="0" smtClean="0"/>
              <a:t>做</a:t>
            </a:r>
            <a:r>
              <a:rPr lang="en-US" altLang="zh-CN" sz="1800" dirty="0" smtClean="0"/>
              <a:t>Photon mapping</a:t>
            </a:r>
            <a:r>
              <a:rPr lang="zh-CN" altLang="en-US" sz="1800" dirty="0" smtClean="0"/>
              <a:t>：</a:t>
            </a:r>
            <a:r>
              <a:rPr lang="en-US" altLang="zh-CN" sz="1800" dirty="0" smtClean="0"/>
              <a:t>Caustics – </a:t>
            </a:r>
            <a:r>
              <a:rPr lang="zh-CN" altLang="en-US" sz="1800" dirty="0" smtClean="0"/>
              <a:t>由反射</a:t>
            </a:r>
            <a:r>
              <a:rPr lang="en-US" altLang="zh-CN" sz="1800" dirty="0" smtClean="0"/>
              <a:t>/</a:t>
            </a:r>
            <a:r>
              <a:rPr lang="zh-CN" altLang="en-US" sz="1800" dirty="0" smtClean="0"/>
              <a:t>透射引起的漫反射。</a:t>
            </a:r>
            <a:endParaRPr lang="en-US" altLang="zh-CN" sz="1800" dirty="0" smtClean="0"/>
          </a:p>
          <a:p>
            <a:pPr lvl="2"/>
            <a:r>
              <a:rPr lang="zh-CN" altLang="en-US" sz="1800" dirty="0" smtClean="0"/>
              <a:t>做</a:t>
            </a:r>
            <a:r>
              <a:rPr lang="en-US" altLang="zh-CN" sz="1800" dirty="0"/>
              <a:t>Progressive Photon mapping </a:t>
            </a:r>
            <a:r>
              <a:rPr lang="zh-CN" altLang="en-US" sz="1800" dirty="0" smtClean="0"/>
              <a:t>：高精准度。</a:t>
            </a:r>
            <a:endParaRPr lang="en-US" altLang="zh-CN" sz="1800" dirty="0" smtClean="0"/>
          </a:p>
        </p:txBody>
      </p:sp>
      <p:pic>
        <p:nvPicPr>
          <p:cNvPr id="6" name="图片 5"/>
          <p:cNvPicPr>
            <a:picLocks noChangeAspect="1"/>
          </p:cNvPicPr>
          <p:nvPr/>
        </p:nvPicPr>
        <p:blipFill>
          <a:blip r:embed="rId3"/>
          <a:stretch>
            <a:fillRect/>
          </a:stretch>
        </p:blipFill>
        <p:spPr>
          <a:xfrm>
            <a:off x="1274034" y="4032539"/>
            <a:ext cx="3038095" cy="2276190"/>
          </a:xfrm>
          <a:prstGeom prst="rect">
            <a:avLst/>
          </a:prstGeom>
        </p:spPr>
      </p:pic>
      <p:pic>
        <p:nvPicPr>
          <p:cNvPr id="7" name="图片 6"/>
          <p:cNvPicPr>
            <a:picLocks noChangeAspect="1"/>
          </p:cNvPicPr>
          <p:nvPr/>
        </p:nvPicPr>
        <p:blipFill>
          <a:blip r:embed="rId4"/>
          <a:stretch>
            <a:fillRect/>
          </a:stretch>
        </p:blipFill>
        <p:spPr>
          <a:xfrm>
            <a:off x="4399735" y="4032539"/>
            <a:ext cx="3268610" cy="2276190"/>
          </a:xfrm>
          <a:prstGeom prst="rect">
            <a:avLst/>
          </a:prstGeom>
        </p:spPr>
      </p:pic>
    </p:spTree>
    <p:extLst>
      <p:ext uri="{BB962C8B-B14F-4D97-AF65-F5344CB8AC3E}">
        <p14:creationId xmlns:p14="http://schemas.microsoft.com/office/powerpoint/2010/main" val="31128213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时间代价</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最终评分主要看效果，做的加速</a:t>
            </a:r>
            <a:r>
              <a:rPr lang="en-US" altLang="zh-CN" sz="2400" dirty="0" smtClean="0"/>
              <a:t>(</a:t>
            </a:r>
            <a:r>
              <a:rPr lang="zh-CN" altLang="en-US" sz="2400" dirty="0" smtClean="0"/>
              <a:t>包围盒、包围球、</a:t>
            </a:r>
            <a:r>
              <a:rPr lang="en-US" altLang="zh-CN" sz="2400" dirty="0" smtClean="0"/>
              <a:t>Octree</a:t>
            </a:r>
            <a:r>
              <a:rPr lang="zh-CN" altLang="en-US" sz="2400" dirty="0" smtClean="0"/>
              <a:t>、</a:t>
            </a:r>
            <a:r>
              <a:rPr lang="en-US" altLang="zh-CN" sz="2400" dirty="0" err="1" smtClean="0"/>
              <a:t>Kd</a:t>
            </a:r>
            <a:r>
              <a:rPr lang="en-US" altLang="zh-CN" sz="2400" dirty="0" smtClean="0"/>
              <a:t>-tree)</a:t>
            </a:r>
            <a:r>
              <a:rPr lang="zh-CN" altLang="en-US" sz="2400" dirty="0" smtClean="0"/>
              <a:t>请在报告中注明。</a:t>
            </a:r>
            <a:endParaRPr lang="en-US" altLang="zh-CN" sz="2400" dirty="0" smtClean="0"/>
          </a:p>
          <a:p>
            <a:r>
              <a:rPr lang="zh-CN" altLang="en-US" sz="2400" dirty="0" smtClean="0"/>
              <a:t>可以使用</a:t>
            </a:r>
            <a:r>
              <a:rPr lang="en-US" altLang="zh-CN" sz="2400" dirty="0" err="1" smtClean="0"/>
              <a:t>OpenMP</a:t>
            </a:r>
            <a:r>
              <a:rPr lang="zh-CN" altLang="en-US" sz="2400" dirty="0" smtClean="0"/>
              <a:t>、</a:t>
            </a:r>
            <a:r>
              <a:rPr lang="en-US" altLang="zh-CN" sz="2400" dirty="0" err="1" smtClean="0"/>
              <a:t>OpenACC</a:t>
            </a:r>
            <a:r>
              <a:rPr lang="zh-CN" altLang="en-US" sz="2400" dirty="0" smtClean="0"/>
              <a:t>、</a:t>
            </a:r>
            <a:r>
              <a:rPr lang="en-US" altLang="zh-CN" sz="2400" dirty="0" smtClean="0"/>
              <a:t>CUDA</a:t>
            </a:r>
            <a:r>
              <a:rPr lang="zh-CN" altLang="en-US" sz="2400" dirty="0" smtClean="0"/>
              <a:t>等做性能</a:t>
            </a:r>
            <a:r>
              <a:rPr lang="zh-CN" altLang="en-US" sz="2400" dirty="0" smtClean="0"/>
              <a:t>加速，分值小于算法加速。</a:t>
            </a:r>
            <a:endParaRPr lang="en-US" altLang="zh-CN" sz="2400" dirty="0"/>
          </a:p>
          <a:p>
            <a:endParaRPr lang="en-US" altLang="zh-CN" sz="2400" dirty="0" smtClean="0"/>
          </a:p>
          <a:p>
            <a:r>
              <a:rPr lang="zh-CN" altLang="en-US" sz="2400" dirty="0" smtClean="0"/>
              <a:t>参数曲面（尤其是高次）和复杂网格求交的时间代价比一般曲面要高很多，完成作业时注意留足渲染时间</a:t>
            </a:r>
            <a:r>
              <a:rPr lang="zh-CN" altLang="en-US" sz="2400" dirty="0" smtClean="0"/>
              <a:t>。</a:t>
            </a:r>
            <a:endParaRPr lang="en-US" altLang="zh-CN" sz="2400" dirty="0" smtClean="0"/>
          </a:p>
          <a:p>
            <a:r>
              <a:rPr lang="zh-CN" altLang="en-US" sz="2400" dirty="0" smtClean="0"/>
              <a:t>多项附加功能会导致渲染时间乘法式叠加，夜里挂程序请保护计算机的安全。</a:t>
            </a:r>
            <a:endParaRPr lang="en-US" altLang="zh-CN" sz="2400" dirty="0"/>
          </a:p>
        </p:txBody>
      </p:sp>
    </p:spTree>
    <p:extLst>
      <p:ext uri="{BB962C8B-B14F-4D97-AF65-F5344CB8AC3E}">
        <p14:creationId xmlns:p14="http://schemas.microsoft.com/office/powerpoint/2010/main" val="18908306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景深</a:t>
            </a:r>
            <a:endParaRPr lang="zh-CN" altLang="en-US" dirty="0"/>
          </a:p>
        </p:txBody>
      </p:sp>
      <p:sp>
        <p:nvSpPr>
          <p:cNvPr id="10" name="内容占位符 2"/>
          <p:cNvSpPr>
            <a:spLocks noGrp="1"/>
          </p:cNvSpPr>
          <p:nvPr/>
        </p:nvSpPr>
        <p:spPr>
          <a:xfrm>
            <a:off x="457200" y="1640922"/>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smtClean="0"/>
              <a:t>景深三要素：光圈、焦距、物距</a:t>
            </a:r>
            <a:endParaRPr lang="zh-CN" altLang="en-US" dirty="0"/>
          </a:p>
        </p:txBody>
      </p:sp>
      <p:pic>
        <p:nvPicPr>
          <p:cNvPr id="11" name="Picture 2" descr="http://pic4.zhimg.com/51adfe8c921012131c0364236310553b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207" y="2731629"/>
            <a:ext cx="44577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pic4.zhimg.com/86f8eb7b913b7e77d6815b5ae71bc51b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4680147"/>
            <a:ext cx="4457700" cy="17621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pic1.zhimg.com/221e2dda0a6ce9e4f55308c4e259193c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881052"/>
            <a:ext cx="1743075"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pic2.zhimg.com/8d3acdf306dea544e5a0c3c925c6d181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100" y="4680147"/>
            <a:ext cx="2056057" cy="147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290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景深</a:t>
            </a:r>
            <a:endParaRPr lang="zh-CN" altLang="en-US" dirty="0"/>
          </a:p>
        </p:txBody>
      </p:sp>
      <p:sp>
        <p:nvSpPr>
          <p:cNvPr id="3" name="内容占位符 2"/>
          <p:cNvSpPr>
            <a:spLocks noGrp="1"/>
          </p:cNvSpPr>
          <p:nvPr>
            <p:ph idx="1"/>
          </p:nvPr>
        </p:nvSpPr>
        <p:spPr/>
        <p:txBody>
          <a:bodyPr/>
          <a:lstStyle/>
          <a:p>
            <a:r>
              <a:rPr lang="zh-CN" altLang="en-US" dirty="0"/>
              <a:t>计</a:t>
            </a:r>
            <a:r>
              <a:rPr lang="en-US" altLang="zh-CN" dirty="0"/>
              <a:t>42</a:t>
            </a:r>
            <a:r>
              <a:rPr lang="zh-CN" altLang="en-US" dirty="0"/>
              <a:t>，</a:t>
            </a:r>
            <a:r>
              <a:rPr lang="zh-CN" altLang="en-US" dirty="0" smtClean="0"/>
              <a:t>王赢绪，</a:t>
            </a:r>
            <a:r>
              <a:rPr lang="en-US" altLang="zh-CN" dirty="0" smtClean="0"/>
              <a:t>Path Tracing</a:t>
            </a:r>
            <a:r>
              <a:rPr lang="zh-CN" altLang="en-US" dirty="0" smtClean="0"/>
              <a:t>带景深</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218" y="2220493"/>
            <a:ext cx="5207563" cy="3905672"/>
          </a:xfrm>
          <a:prstGeom prst="rect">
            <a:avLst/>
          </a:prstGeom>
        </p:spPr>
      </p:pic>
    </p:spTree>
    <p:extLst>
      <p:ext uri="{BB962C8B-B14F-4D97-AF65-F5344CB8AC3E}">
        <p14:creationId xmlns:p14="http://schemas.microsoft.com/office/powerpoint/2010/main" val="2024180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纹理映射</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与参数曲面求交时，</a:t>
            </a:r>
            <a:r>
              <a:rPr lang="en-US" altLang="zh-CN" sz="2400" dirty="0" smtClean="0"/>
              <a:t>UV</a:t>
            </a:r>
            <a:r>
              <a:rPr lang="zh-CN" altLang="en-US" sz="2400" dirty="0" smtClean="0"/>
              <a:t>纹理坐标和求出来的参数值完美对应。</a:t>
            </a:r>
            <a:endParaRPr lang="en-US" altLang="zh-CN" sz="2400" dirty="0" smtClean="0"/>
          </a:p>
          <a:p>
            <a:r>
              <a:rPr lang="zh-CN" altLang="en-US" sz="2400" dirty="0" smtClean="0"/>
              <a:t>一般的面片，也可以将求交结果转化为参数坐标后读出需要取的纹理颜色值。</a:t>
            </a:r>
            <a:endParaRPr lang="zh-CN" altLang="en-US" sz="2400" dirty="0"/>
          </a:p>
        </p:txBody>
      </p:sp>
      <p:pic>
        <p:nvPicPr>
          <p:cNvPr id="4" name="Picture 12" descr="https://upload.wikimedia.org/wikipedia/commons/thumb/b/bf/B%C3%A9zier_surface_example.svg/410px-B%C3%A9zier_surface_examp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593" y="3458386"/>
            <a:ext cx="3078799" cy="24780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ss0.bdstatic.com/70cFvHSh_Q1YnxGkpoWK1HF6hhy/it/u=1757950531,3476779677&amp;fm=23&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10" y="3268665"/>
            <a:ext cx="3810000" cy="2857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p:cNvCxnSpPr/>
          <p:nvPr/>
        </p:nvCxnSpPr>
        <p:spPr>
          <a:xfrm>
            <a:off x="591510" y="3268665"/>
            <a:ext cx="415061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直接箭头连接符 7"/>
          <p:cNvCxnSpPr/>
          <p:nvPr/>
        </p:nvCxnSpPr>
        <p:spPr>
          <a:xfrm>
            <a:off x="591510" y="3268665"/>
            <a:ext cx="0" cy="312150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文本框 8"/>
          <p:cNvSpPr txBox="1"/>
          <p:nvPr/>
        </p:nvSpPr>
        <p:spPr>
          <a:xfrm>
            <a:off x="4418568" y="3285579"/>
            <a:ext cx="306494" cy="369332"/>
          </a:xfrm>
          <a:prstGeom prst="rect">
            <a:avLst/>
          </a:prstGeom>
          <a:noFill/>
        </p:spPr>
        <p:txBody>
          <a:bodyPr wrap="none" rtlCol="0">
            <a:spAutoFit/>
          </a:bodyPr>
          <a:lstStyle/>
          <a:p>
            <a:r>
              <a:rPr lang="en-US" altLang="zh-CN" dirty="0" smtClean="0"/>
              <a:t>u</a:t>
            </a:r>
            <a:endParaRPr lang="zh-CN" altLang="en-US" dirty="0"/>
          </a:p>
        </p:txBody>
      </p:sp>
      <p:sp>
        <p:nvSpPr>
          <p:cNvPr id="11" name="文本框 10"/>
          <p:cNvSpPr txBox="1"/>
          <p:nvPr/>
        </p:nvSpPr>
        <p:spPr>
          <a:xfrm>
            <a:off x="217861" y="6093887"/>
            <a:ext cx="288862" cy="369332"/>
          </a:xfrm>
          <a:prstGeom prst="rect">
            <a:avLst/>
          </a:prstGeom>
          <a:noFill/>
        </p:spPr>
        <p:txBody>
          <a:bodyPr wrap="none" rtlCol="0">
            <a:spAutoFit/>
          </a:bodyPr>
          <a:lstStyle/>
          <a:p>
            <a:r>
              <a:rPr lang="en-US" altLang="zh-CN" dirty="0"/>
              <a:t>v</a:t>
            </a:r>
            <a:endParaRPr lang="zh-CN" altLang="en-US" dirty="0"/>
          </a:p>
        </p:txBody>
      </p:sp>
    </p:spTree>
    <p:extLst>
      <p:ext uri="{BB962C8B-B14F-4D97-AF65-F5344CB8AC3E}">
        <p14:creationId xmlns:p14="http://schemas.microsoft.com/office/powerpoint/2010/main" val="38087194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a:t>
            </a:r>
            <a:r>
              <a:rPr lang="en-US" altLang="zh-CN" dirty="0" smtClean="0"/>
              <a:t>. </a:t>
            </a:r>
            <a:r>
              <a:rPr lang="zh-CN" altLang="en-US" dirty="0" smtClean="0"/>
              <a:t>体积光</a:t>
            </a:r>
            <a:endParaRPr lang="zh-CN" altLang="en-US" dirty="0"/>
          </a:p>
        </p:txBody>
      </p:sp>
      <p:sp>
        <p:nvSpPr>
          <p:cNvPr id="3" name="内容占位符 2"/>
          <p:cNvSpPr>
            <a:spLocks noGrp="1"/>
          </p:cNvSpPr>
          <p:nvPr>
            <p:ph idx="1"/>
          </p:nvPr>
        </p:nvSpPr>
        <p:spPr/>
        <p:txBody>
          <a:bodyPr/>
          <a:lstStyle/>
          <a:p>
            <a:r>
              <a:rPr lang="zh-CN" altLang="en-US" dirty="0"/>
              <a:t>计</a:t>
            </a:r>
            <a:r>
              <a:rPr lang="en-US" altLang="zh-CN" dirty="0"/>
              <a:t>42</a:t>
            </a:r>
            <a:r>
              <a:rPr lang="zh-CN" altLang="en-US" dirty="0"/>
              <a:t>，方</a:t>
            </a:r>
            <a:r>
              <a:rPr lang="zh-CN" altLang="en-US" dirty="0" smtClean="0"/>
              <a:t>燠，纹理与体积光</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508" y="2132704"/>
            <a:ext cx="4548983" cy="4548983"/>
          </a:xfrm>
          <a:prstGeom prst="rect">
            <a:avLst/>
          </a:prstGeom>
        </p:spPr>
      </p:pic>
    </p:spTree>
    <p:extLst>
      <p:ext uri="{BB962C8B-B14F-4D97-AF65-F5344CB8AC3E}">
        <p14:creationId xmlns:p14="http://schemas.microsoft.com/office/powerpoint/2010/main" val="31999227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复杂网格</a:t>
            </a:r>
            <a:r>
              <a:rPr lang="en-US" altLang="zh-CN" dirty="0" smtClean="0"/>
              <a:t>/</a:t>
            </a:r>
            <a:r>
              <a:rPr lang="zh-CN" altLang="en-US" dirty="0" smtClean="0"/>
              <a:t>场景</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建议做</a:t>
            </a:r>
            <a:r>
              <a:rPr lang="en-US" altLang="zh-CN" sz="2400" dirty="0" smtClean="0"/>
              <a:t>1~2</a:t>
            </a:r>
            <a:r>
              <a:rPr lang="zh-CN" altLang="en-US" sz="2400" dirty="0" smtClean="0"/>
              <a:t>个参数曲面或复杂网格模型即可。</a:t>
            </a:r>
            <a:endParaRPr lang="zh-CN" altLang="en-US" sz="2400" dirty="0"/>
          </a:p>
        </p:txBody>
      </p:sp>
      <p:pic>
        <p:nvPicPr>
          <p:cNvPr id="4" name="Picture 1" descr="C:\Users\Token\Documents\Visual Studio 2012\Projects\RayTracing\RayTracing\conference.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7644" y="2520088"/>
            <a:ext cx="6408712" cy="3497769"/>
          </a:xfrm>
          <a:prstGeom prst="rect">
            <a:avLst/>
          </a:prstGeom>
          <a:noFill/>
          <a:ln>
            <a:noFill/>
          </a:ln>
        </p:spPr>
      </p:pic>
    </p:spTree>
    <p:extLst>
      <p:ext uri="{BB962C8B-B14F-4D97-AF65-F5344CB8AC3E}">
        <p14:creationId xmlns:p14="http://schemas.microsoft.com/office/powerpoint/2010/main" val="8681887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最终</a:t>
            </a:r>
            <a:r>
              <a:rPr lang="zh-CN" altLang="en-US" dirty="0" smtClean="0"/>
              <a:t>提交和验收</a:t>
            </a:r>
            <a:endParaRPr lang="zh-CN" altLang="en-US" dirty="0"/>
          </a:p>
        </p:txBody>
      </p:sp>
      <p:sp>
        <p:nvSpPr>
          <p:cNvPr id="3" name="内容占位符 2"/>
          <p:cNvSpPr>
            <a:spLocks noGrp="1"/>
          </p:cNvSpPr>
          <p:nvPr>
            <p:ph idx="1"/>
          </p:nvPr>
        </p:nvSpPr>
        <p:spPr/>
        <p:txBody>
          <a:bodyPr>
            <a:normAutofit/>
          </a:bodyPr>
          <a:lstStyle/>
          <a:p>
            <a:r>
              <a:rPr lang="en-US" altLang="zh-CN" sz="2400" dirty="0" smtClean="0"/>
              <a:t>Result</a:t>
            </a:r>
            <a:r>
              <a:rPr lang="zh-CN" altLang="en-US" sz="2400" dirty="0" smtClean="0"/>
              <a:t> </a:t>
            </a:r>
            <a:r>
              <a:rPr lang="en-US" altLang="zh-CN" sz="2400" dirty="0" smtClean="0"/>
              <a:t>=</a:t>
            </a:r>
            <a:r>
              <a:rPr lang="zh-CN" altLang="en-US" sz="2400" dirty="0" smtClean="0"/>
              <a:t> 一张渲染好的图片，以及图片中使用的模型</a:t>
            </a:r>
            <a:endParaRPr lang="en-US" altLang="zh-CN" sz="2400" dirty="0" smtClean="0"/>
          </a:p>
          <a:p>
            <a:r>
              <a:rPr lang="en-US" altLang="zh-CN" sz="2400" dirty="0" smtClean="0"/>
              <a:t>C</a:t>
            </a:r>
            <a:r>
              <a:rPr lang="en-US" altLang="zh-CN" sz="2400" dirty="0" smtClean="0"/>
              <a:t>ode</a:t>
            </a:r>
          </a:p>
          <a:p>
            <a:r>
              <a:rPr lang="en-US" altLang="zh-CN" sz="2400" dirty="0" smtClean="0"/>
              <a:t>Report</a:t>
            </a:r>
          </a:p>
          <a:p>
            <a:pPr lvl="1"/>
            <a:r>
              <a:rPr lang="zh-CN" altLang="en-US" sz="1800" dirty="0" smtClean="0"/>
              <a:t>简述实现的绘制算法，和附加功能。</a:t>
            </a:r>
            <a:endParaRPr lang="en-US" altLang="zh-CN" sz="1800" dirty="0" smtClean="0"/>
          </a:p>
          <a:p>
            <a:pPr lvl="1"/>
            <a:r>
              <a:rPr lang="zh-CN" altLang="en-US" sz="1800" dirty="0" smtClean="0"/>
              <a:t>附上每一个得分点的对应代码段，方便查验。</a:t>
            </a:r>
            <a:endParaRPr lang="en-US" altLang="zh-CN" sz="1800" dirty="0" smtClean="0"/>
          </a:p>
          <a:p>
            <a:endParaRPr lang="en-US" altLang="zh-CN" sz="2400" dirty="0" smtClean="0"/>
          </a:p>
          <a:p>
            <a:r>
              <a:rPr lang="zh-CN" altLang="en-US" sz="2400" dirty="0" smtClean="0"/>
              <a:t>第</a:t>
            </a:r>
            <a:r>
              <a:rPr lang="en-US" altLang="zh-CN" sz="2400" dirty="0" smtClean="0"/>
              <a:t>18</a:t>
            </a:r>
            <a:r>
              <a:rPr lang="zh-CN" altLang="en-US" sz="2400" dirty="0" smtClean="0"/>
              <a:t>周工作日进行当面验收，原则上不允许远程验收和推迟。</a:t>
            </a:r>
            <a:endParaRPr lang="en-US" altLang="zh-CN" sz="2400" dirty="0" smtClean="0"/>
          </a:p>
          <a:p>
            <a:pPr lvl="1"/>
            <a:r>
              <a:rPr lang="zh-CN" altLang="en-US" sz="1800" dirty="0" smtClean="0"/>
              <a:t>验收以交流为主，验收时用的图像不作为最终评分标准</a:t>
            </a:r>
            <a:endParaRPr lang="en-US" altLang="zh-CN" sz="1800" dirty="0" smtClean="0"/>
          </a:p>
          <a:p>
            <a:pPr lvl="1"/>
            <a:r>
              <a:rPr lang="zh-CN" altLang="en-US" sz="1800" dirty="0" smtClean="0"/>
              <a:t>之后可以补交最终结果。</a:t>
            </a:r>
            <a:endParaRPr lang="en-US" altLang="zh-CN" sz="1800" dirty="0" smtClean="0"/>
          </a:p>
          <a:p>
            <a:r>
              <a:rPr lang="zh-CN" altLang="en-US" sz="2400" dirty="0" smtClean="0"/>
              <a:t>第</a:t>
            </a:r>
            <a:r>
              <a:rPr lang="en-US" altLang="zh-CN" sz="2400" dirty="0" smtClean="0"/>
              <a:t>18</a:t>
            </a:r>
            <a:r>
              <a:rPr lang="zh-CN" altLang="en-US" sz="2400" dirty="0" smtClean="0"/>
              <a:t>周周日晚上</a:t>
            </a:r>
            <a:r>
              <a:rPr lang="en-US" altLang="zh-CN" sz="2400" dirty="0" smtClean="0"/>
              <a:t>23:59</a:t>
            </a:r>
            <a:r>
              <a:rPr lang="zh-CN" altLang="en-US" sz="2400" dirty="0" smtClean="0"/>
              <a:t>前提交。</a:t>
            </a:r>
            <a:endParaRPr lang="en-US" altLang="zh-CN" sz="2400" dirty="0" smtClean="0"/>
          </a:p>
          <a:p>
            <a:endParaRPr lang="zh-CN" altLang="en-US" sz="2400" dirty="0"/>
          </a:p>
        </p:txBody>
      </p:sp>
    </p:spTree>
    <p:extLst>
      <p:ext uri="{BB962C8B-B14F-4D97-AF65-F5344CB8AC3E}">
        <p14:creationId xmlns:p14="http://schemas.microsoft.com/office/powerpoint/2010/main" val="8399222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评分细则</a:t>
            </a:r>
            <a:endParaRPr kumimoji="1" lang="zh-CN" altLang="en-US" dirty="0"/>
          </a:p>
        </p:txBody>
      </p:sp>
      <p:sp>
        <p:nvSpPr>
          <p:cNvPr id="3" name="内容占位符 2"/>
          <p:cNvSpPr>
            <a:spLocks noGrp="1"/>
          </p:cNvSpPr>
          <p:nvPr>
            <p:ph idx="1"/>
          </p:nvPr>
        </p:nvSpPr>
        <p:spPr>
          <a:xfrm>
            <a:off x="457200" y="1600202"/>
            <a:ext cx="8229600" cy="4855189"/>
          </a:xfrm>
        </p:spPr>
        <p:txBody>
          <a:bodyPr>
            <a:normAutofit/>
          </a:bodyPr>
          <a:lstStyle/>
          <a:p>
            <a:r>
              <a:rPr kumimoji="1" lang="zh-CN" altLang="en-US" sz="2400" dirty="0" smtClean="0"/>
              <a:t>占总评</a:t>
            </a:r>
            <a:r>
              <a:rPr kumimoji="1" lang="en-US" altLang="zh-CN" sz="2400" dirty="0" smtClean="0"/>
              <a:t>60</a:t>
            </a:r>
            <a:r>
              <a:rPr kumimoji="1" lang="zh-CN" altLang="en-US" sz="2400" dirty="0" smtClean="0"/>
              <a:t>分，按以下算法得出分值后，和全班一起归一化到</a:t>
            </a:r>
            <a:r>
              <a:rPr kumimoji="1" lang="en-US" altLang="zh-CN" sz="2400" dirty="0" smtClean="0"/>
              <a:t>70</a:t>
            </a:r>
            <a:r>
              <a:rPr kumimoji="1" lang="en-US" altLang="zh-CN" sz="2400" dirty="0"/>
              <a:t>~</a:t>
            </a:r>
            <a:r>
              <a:rPr kumimoji="1" lang="en-US" altLang="zh-CN" sz="2400" dirty="0" smtClean="0"/>
              <a:t>100</a:t>
            </a:r>
            <a:r>
              <a:rPr kumimoji="1" lang="zh-CN" altLang="en-US" sz="2400" dirty="0" smtClean="0"/>
              <a:t>作为单项成绩。</a:t>
            </a:r>
            <a:r>
              <a:rPr kumimoji="1" lang="en-US" altLang="zh-CN" sz="2400" dirty="0" smtClean="0"/>
              <a:t>(</a:t>
            </a:r>
            <a:r>
              <a:rPr kumimoji="1" lang="zh-CN" altLang="en-US" sz="2400" dirty="0" smtClean="0"/>
              <a:t>负分倒扣</a:t>
            </a:r>
            <a:r>
              <a:rPr kumimoji="1" lang="en-US" altLang="zh-CN" sz="2400" dirty="0" smtClean="0"/>
              <a:t>, BUG</a:t>
            </a:r>
            <a:r>
              <a:rPr kumimoji="1" lang="zh-CN" altLang="en-US" sz="2400" dirty="0" smtClean="0"/>
              <a:t>倒扣</a:t>
            </a:r>
            <a:r>
              <a:rPr kumimoji="1" lang="en-US" altLang="zh-CN" sz="2400" dirty="0" smtClean="0"/>
              <a:t>)</a:t>
            </a:r>
          </a:p>
          <a:p>
            <a:endParaRPr kumimoji="1" lang="en-US" altLang="zh-CN" sz="1800" dirty="0"/>
          </a:p>
          <a:p>
            <a:r>
              <a:rPr kumimoji="1" lang="zh-CN" altLang="en-US" sz="1800" dirty="0" smtClean="0"/>
              <a:t>基本功能完整性</a:t>
            </a:r>
            <a:r>
              <a:rPr kumimoji="1" lang="en-US" altLang="zh-CN" sz="1800" dirty="0" smtClean="0">
                <a:sym typeface="Wingdings"/>
              </a:rPr>
              <a:t>[-20, 0]:</a:t>
            </a:r>
            <a:r>
              <a:rPr kumimoji="1" lang="zh-CN" altLang="en-US" sz="1800" dirty="0" smtClean="0">
                <a:sym typeface="Wingdings"/>
              </a:rPr>
              <a:t> 光线跟踪基本结果，反射折射阴影</a:t>
            </a:r>
            <a:endParaRPr kumimoji="1" lang="en-US" altLang="zh-CN" sz="1800" dirty="0" smtClean="0">
              <a:sym typeface="Wingdings"/>
            </a:endParaRPr>
          </a:p>
          <a:p>
            <a:r>
              <a:rPr kumimoji="1" lang="zh-CN" altLang="en-US" sz="1800" dirty="0" smtClean="0"/>
              <a:t>实现网格化求交</a:t>
            </a:r>
            <a:r>
              <a:rPr kumimoji="1" lang="en-US" altLang="zh-CN" sz="1800" dirty="0" smtClean="0"/>
              <a:t>: [-5]	</a:t>
            </a:r>
          </a:p>
          <a:p>
            <a:r>
              <a:rPr kumimoji="1" lang="zh-CN" altLang="en-US" sz="1800" dirty="0" smtClean="0"/>
              <a:t>实现参数曲面求交</a:t>
            </a:r>
            <a:r>
              <a:rPr kumimoji="1" lang="en-US" altLang="zh-CN" sz="1800" dirty="0" smtClean="0"/>
              <a:t>: [0, </a:t>
            </a:r>
            <a:r>
              <a:rPr kumimoji="1" lang="en-US" altLang="zh-CN" sz="1800" dirty="0"/>
              <a:t>1</a:t>
            </a:r>
            <a:r>
              <a:rPr kumimoji="1" lang="en-US" altLang="zh-CN" sz="1800" dirty="0" smtClean="0"/>
              <a:t>0]: </a:t>
            </a:r>
            <a:r>
              <a:rPr kumimoji="1" lang="zh-CN" altLang="en-US" sz="1800" dirty="0" smtClean="0"/>
              <a:t>解方程请写出求解过程，其他请写出迭代过程</a:t>
            </a:r>
            <a:endParaRPr kumimoji="1" lang="en-US" altLang="zh-CN" sz="1800" dirty="0" smtClean="0"/>
          </a:p>
          <a:p>
            <a:r>
              <a:rPr kumimoji="1" lang="zh-CN" altLang="en-US" sz="1800" dirty="0" smtClean="0"/>
              <a:t>算法选型</a:t>
            </a:r>
            <a:r>
              <a:rPr kumimoji="1" lang="en-US" altLang="zh-CN" sz="1800" dirty="0" smtClean="0"/>
              <a:t>[0, 40]: </a:t>
            </a:r>
            <a:r>
              <a:rPr kumimoji="1" lang="zh-CN" altLang="en-US" sz="1800" dirty="0" smtClean="0"/>
              <a:t>需要实现对应效果才为有效</a:t>
            </a:r>
            <a:endParaRPr kumimoji="1" lang="en-US" altLang="zh-CN" sz="1800" dirty="0" smtClean="0"/>
          </a:p>
          <a:p>
            <a:pPr lvl="1"/>
            <a:r>
              <a:rPr kumimoji="1" lang="zh-CN" altLang="en-US" sz="1800" dirty="0" smtClean="0"/>
              <a:t>参考基准</a:t>
            </a:r>
            <a:r>
              <a:rPr kumimoji="1" lang="en-US" altLang="zh-CN" sz="1800" dirty="0" smtClean="0"/>
              <a:t>: PT: 15, DRT: 25, PM: 30, PPM: 30.</a:t>
            </a:r>
          </a:p>
          <a:p>
            <a:pPr lvl="1"/>
            <a:r>
              <a:rPr kumimoji="1" lang="en-US" altLang="zh-CN" sz="1800" dirty="0" smtClean="0"/>
              <a:t>DRT</a:t>
            </a:r>
            <a:r>
              <a:rPr kumimoji="1" lang="zh-CN" altLang="en-US" sz="1800" dirty="0" smtClean="0"/>
              <a:t>请在报告中注明使用的函数</a:t>
            </a:r>
            <a:endParaRPr kumimoji="1" lang="en-US" altLang="zh-CN" sz="1800" dirty="0" smtClean="0"/>
          </a:p>
          <a:p>
            <a:r>
              <a:rPr kumimoji="1" lang="zh-CN" altLang="en-US" sz="1800" dirty="0" smtClean="0"/>
              <a:t>加速</a:t>
            </a:r>
            <a:r>
              <a:rPr kumimoji="1" lang="en-US" altLang="zh-CN" sz="1800" dirty="0" smtClean="0"/>
              <a:t>[0, 10]: </a:t>
            </a:r>
            <a:r>
              <a:rPr kumimoji="1" lang="zh-CN" altLang="en-US" sz="1800" dirty="0" smtClean="0"/>
              <a:t>算法型加速为有效</a:t>
            </a:r>
            <a:endParaRPr kumimoji="1" lang="en-US" altLang="zh-CN" sz="1800" dirty="0" smtClean="0"/>
          </a:p>
          <a:p>
            <a:r>
              <a:rPr kumimoji="1" lang="en-US" altLang="zh-CN" sz="1800" dirty="0" err="1" smtClean="0"/>
              <a:t>OpenMP</a:t>
            </a:r>
            <a:r>
              <a:rPr kumimoji="1" lang="en-US" altLang="zh-CN" sz="1800" dirty="0" smtClean="0"/>
              <a:t>: 2, GPU: 5</a:t>
            </a:r>
          </a:p>
          <a:p>
            <a:r>
              <a:rPr kumimoji="1" lang="zh-CN" altLang="en-US" sz="1800" dirty="0" smtClean="0"/>
              <a:t>景深</a:t>
            </a:r>
            <a:r>
              <a:rPr kumimoji="1" lang="en-US" altLang="zh-CN" sz="1800" dirty="0" smtClean="0"/>
              <a:t>/</a:t>
            </a:r>
            <a:r>
              <a:rPr kumimoji="1" lang="zh-CN" altLang="en-US" sz="1800" dirty="0" smtClean="0"/>
              <a:t>软阴影</a:t>
            </a:r>
            <a:r>
              <a:rPr kumimoji="1" lang="en-US" altLang="zh-CN" sz="1800" dirty="0" smtClean="0"/>
              <a:t>/</a:t>
            </a:r>
            <a:r>
              <a:rPr kumimoji="1" lang="zh-CN" altLang="en-US" sz="1800" dirty="0" smtClean="0"/>
              <a:t>锯齿</a:t>
            </a:r>
            <a:r>
              <a:rPr kumimoji="1" lang="en-US" altLang="zh-CN" sz="1800" dirty="0" smtClean="0"/>
              <a:t>/</a:t>
            </a:r>
            <a:r>
              <a:rPr kumimoji="1" lang="zh-CN" altLang="en-US" sz="1800" dirty="0" smtClean="0"/>
              <a:t>贴图等</a:t>
            </a:r>
            <a:r>
              <a:rPr kumimoji="1" lang="en-US" altLang="zh-CN" sz="1800" dirty="0" smtClean="0"/>
              <a:t>[0,5]</a:t>
            </a:r>
          </a:p>
          <a:p>
            <a:r>
              <a:rPr kumimoji="1" lang="zh-CN" altLang="en-US" sz="1800" dirty="0" smtClean="0"/>
              <a:t>主观分</a:t>
            </a:r>
            <a:r>
              <a:rPr kumimoji="1" lang="en-US" altLang="zh-CN" sz="1800" dirty="0" smtClean="0"/>
              <a:t>[-10, 10]: </a:t>
            </a:r>
            <a:r>
              <a:rPr kumimoji="1" lang="zh-CN" altLang="en-US" sz="1800" dirty="0" smtClean="0"/>
              <a:t>设计和构图</a:t>
            </a:r>
            <a:endParaRPr kumimoji="1" lang="en-US" altLang="zh-CN" sz="1800" dirty="0" smtClean="0"/>
          </a:p>
          <a:p>
            <a:r>
              <a:rPr kumimoji="1" lang="zh-CN" altLang="en-US" sz="1800" dirty="0" smtClean="0"/>
              <a:t>其他额外效果</a:t>
            </a:r>
            <a:r>
              <a:rPr kumimoji="1" lang="en-US" altLang="zh-CN" sz="1800" dirty="0" smtClean="0"/>
              <a:t>: </a:t>
            </a:r>
            <a:r>
              <a:rPr kumimoji="1" lang="zh-CN" altLang="en-US" sz="1800" dirty="0" smtClean="0"/>
              <a:t>凹凸贴图、体积光等</a:t>
            </a:r>
            <a:r>
              <a:rPr kumimoji="1" lang="en-US" altLang="zh-CN" sz="1800" dirty="0" smtClean="0"/>
              <a:t>: [5, ?]</a:t>
            </a:r>
            <a:endParaRPr kumimoji="1" lang="zh-CN" altLang="en-US" sz="1800" dirty="0"/>
          </a:p>
        </p:txBody>
      </p:sp>
    </p:spTree>
    <p:extLst>
      <p:ext uri="{BB962C8B-B14F-4D97-AF65-F5344CB8AC3E}">
        <p14:creationId xmlns:p14="http://schemas.microsoft.com/office/powerpoint/2010/main" val="11630889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主要考核点（步骤）</a:t>
            </a:r>
            <a:endParaRPr lang="zh-CN" altLang="en-US" dirty="0"/>
          </a:p>
        </p:txBody>
      </p:sp>
      <p:sp>
        <p:nvSpPr>
          <p:cNvPr id="3" name="内容占位符 2"/>
          <p:cNvSpPr>
            <a:spLocks noGrp="1"/>
          </p:cNvSpPr>
          <p:nvPr>
            <p:ph idx="1"/>
          </p:nvPr>
        </p:nvSpPr>
        <p:spPr/>
        <p:txBody>
          <a:bodyPr>
            <a:normAutofit/>
          </a:bodyPr>
          <a:lstStyle/>
          <a:p>
            <a:r>
              <a:rPr lang="zh-CN" altLang="en-US" dirty="0" smtClean="0"/>
              <a:t>利用参数曲线</a:t>
            </a:r>
            <a:r>
              <a:rPr lang="en-US" altLang="zh-CN" dirty="0" smtClean="0"/>
              <a:t>/</a:t>
            </a:r>
            <a:r>
              <a:rPr lang="zh-CN" altLang="en-US" dirty="0" smtClean="0"/>
              <a:t>曲面凹一个造型</a:t>
            </a:r>
            <a:endParaRPr lang="en-US" altLang="zh-CN" dirty="0" smtClean="0"/>
          </a:p>
          <a:p>
            <a:endParaRPr lang="en-US" altLang="zh-CN" dirty="0"/>
          </a:p>
          <a:p>
            <a:r>
              <a:rPr lang="zh-CN" altLang="en-US" dirty="0" smtClean="0"/>
              <a:t>渲染</a:t>
            </a:r>
            <a:endParaRPr lang="en-US" altLang="zh-CN" dirty="0" smtClean="0"/>
          </a:p>
          <a:p>
            <a:pPr lvl="1"/>
            <a:r>
              <a:rPr lang="zh-CN" altLang="en-US" dirty="0" smtClean="0"/>
              <a:t>基本：光线与参数曲线</a:t>
            </a:r>
            <a:r>
              <a:rPr lang="en-US" altLang="zh-CN" dirty="0" smtClean="0"/>
              <a:t>/</a:t>
            </a:r>
            <a:r>
              <a:rPr lang="zh-CN" altLang="en-US" dirty="0" smtClean="0"/>
              <a:t>曲面的求交</a:t>
            </a:r>
            <a:endParaRPr lang="en-US" altLang="zh-CN" dirty="0" smtClean="0"/>
          </a:p>
          <a:p>
            <a:pPr lvl="1"/>
            <a:r>
              <a:rPr lang="zh-CN" altLang="en-US" dirty="0" smtClean="0"/>
              <a:t>其他：光子映射</a:t>
            </a:r>
            <a:r>
              <a:rPr lang="zh-CN" altLang="en-US" dirty="0" smtClean="0"/>
              <a:t>，加速，纹理景深，体积光等等</a:t>
            </a:r>
            <a:endParaRPr lang="en-US" altLang="zh-CN" dirty="0" smtClean="0"/>
          </a:p>
        </p:txBody>
      </p:sp>
    </p:spTree>
    <p:extLst>
      <p:ext uri="{BB962C8B-B14F-4D97-AF65-F5344CB8AC3E}">
        <p14:creationId xmlns:p14="http://schemas.microsoft.com/office/powerpoint/2010/main" val="6380103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一些参考资料</a:t>
            </a:r>
            <a:endParaRPr lang="zh-CN" altLang="en-US" dirty="0"/>
          </a:p>
        </p:txBody>
      </p:sp>
      <p:sp>
        <p:nvSpPr>
          <p:cNvPr id="5" name="内容占位符 4"/>
          <p:cNvSpPr>
            <a:spLocks noGrp="1"/>
          </p:cNvSpPr>
          <p:nvPr>
            <p:ph idx="1"/>
          </p:nvPr>
        </p:nvSpPr>
        <p:spPr/>
        <p:txBody>
          <a:bodyPr>
            <a:normAutofit/>
          </a:bodyPr>
          <a:lstStyle/>
          <a:p>
            <a:r>
              <a:rPr lang="zh-CN" altLang="en-US" sz="2400" dirty="0" smtClean="0"/>
              <a:t>往届生逼死助教系列：</a:t>
            </a:r>
            <a:endParaRPr lang="en-US" altLang="zh-CN" sz="2400" dirty="0" smtClean="0"/>
          </a:p>
          <a:p>
            <a:pPr lvl="1"/>
            <a:r>
              <a:rPr lang="en-US" altLang="zh-CN" sz="1800" dirty="0" smtClean="0">
                <a:hlinkClick r:id="rId2"/>
              </a:rPr>
              <a:t>http</a:t>
            </a:r>
            <a:r>
              <a:rPr lang="en-US" altLang="zh-CN" sz="1800" dirty="0">
                <a:hlinkClick r:id="rId2"/>
              </a:rPr>
              <a:t>://</a:t>
            </a:r>
            <a:r>
              <a:rPr lang="en-US" altLang="zh-CN" sz="1800" dirty="0" smtClean="0">
                <a:hlinkClick r:id="rId2"/>
              </a:rPr>
              <a:t>blog.csdn.net/zsyzgu/article/details/46592041</a:t>
            </a:r>
            <a:endParaRPr lang="en-US" altLang="zh-CN" sz="1800" dirty="0" smtClean="0"/>
          </a:p>
          <a:p>
            <a:pPr lvl="1"/>
            <a:r>
              <a:rPr lang="en-US" altLang="zh-CN" sz="1800" dirty="0">
                <a:hlinkClick r:id="rId3"/>
              </a:rPr>
              <a:t>http://</a:t>
            </a:r>
            <a:r>
              <a:rPr lang="en-US" altLang="zh-CN" sz="1800" dirty="0" smtClean="0">
                <a:hlinkClick r:id="rId3"/>
              </a:rPr>
              <a:t>www.cnblogs.com/starfallen/p/3185458.html</a:t>
            </a:r>
            <a:r>
              <a:rPr lang="en-US" altLang="zh-CN" sz="1800" dirty="0" smtClean="0"/>
              <a:t> </a:t>
            </a:r>
            <a:endParaRPr lang="en-US" altLang="zh-CN" sz="1800" dirty="0"/>
          </a:p>
          <a:p>
            <a:pPr lvl="1"/>
            <a:endParaRPr lang="en-US" altLang="zh-CN" sz="1800" dirty="0"/>
          </a:p>
          <a:p>
            <a:r>
              <a:rPr lang="zh-CN" altLang="en-US" sz="2400" dirty="0" smtClean="0"/>
              <a:t>为什么要尽早开始写大作业：</a:t>
            </a:r>
            <a:endParaRPr lang="en-US" altLang="zh-CN" sz="2400" dirty="0" smtClean="0"/>
          </a:p>
          <a:p>
            <a:pPr lvl="1"/>
            <a:r>
              <a:rPr lang="en-US" altLang="zh-CN" sz="1800" dirty="0">
                <a:hlinkClick r:id="rId4"/>
              </a:rPr>
              <a:t>http://</a:t>
            </a:r>
            <a:r>
              <a:rPr lang="en-US" altLang="zh-CN" sz="1800" dirty="0" smtClean="0">
                <a:hlinkClick r:id="rId4"/>
              </a:rPr>
              <a:t>www.luluathena.com</a:t>
            </a:r>
            <a:r>
              <a:rPr lang="en-US" altLang="zh-CN" sz="1800" dirty="0">
                <a:hlinkClick r:id="rId4"/>
              </a:rPr>
              <a:t>/?</a:t>
            </a:r>
            <a:r>
              <a:rPr lang="en-US" altLang="zh-CN" sz="1800" dirty="0" smtClean="0">
                <a:hlinkClick r:id="rId4"/>
              </a:rPr>
              <a:t>p=303</a:t>
            </a:r>
            <a:r>
              <a:rPr lang="en-US" altLang="zh-CN" sz="1800" dirty="0" smtClean="0"/>
              <a:t> </a:t>
            </a:r>
            <a:endParaRPr lang="zh-CN" altLang="en-US" sz="1800" dirty="0"/>
          </a:p>
        </p:txBody>
      </p:sp>
    </p:spTree>
    <p:extLst>
      <p:ext uri="{BB962C8B-B14F-4D97-AF65-F5344CB8AC3E}">
        <p14:creationId xmlns:p14="http://schemas.microsoft.com/office/powerpoint/2010/main" val="5689116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3140968"/>
            <a:ext cx="7211144" cy="1143000"/>
          </a:xfrm>
        </p:spPr>
        <p:txBody>
          <a:bodyPr>
            <a:noAutofit/>
          </a:bodyPr>
          <a:lstStyle/>
          <a:p>
            <a:pPr algn="ctr"/>
            <a:r>
              <a:rPr lang="en-US" altLang="zh-CN" sz="6000" dirty="0"/>
              <a:t>Thank You </a:t>
            </a:r>
            <a:r>
              <a:rPr lang="zh-CN" altLang="en-US" sz="6000" dirty="0"/>
              <a:t>！</a:t>
            </a:r>
            <a:r>
              <a:rPr lang="en-US" altLang="zh-CN" sz="6000" dirty="0"/>
              <a:t/>
            </a:r>
            <a:br>
              <a:rPr lang="en-US" altLang="zh-CN" sz="6000" dirty="0"/>
            </a:br>
            <a:r>
              <a:rPr lang="en-US" altLang="zh-CN" sz="6000" dirty="0"/>
              <a:t>Any Questions?</a:t>
            </a:r>
            <a:endParaRPr lang="zh-CN" altLang="en-US" sz="6000" dirty="0"/>
          </a:p>
        </p:txBody>
      </p:sp>
    </p:spTree>
    <p:extLst>
      <p:ext uri="{BB962C8B-B14F-4D97-AF65-F5344CB8AC3E}">
        <p14:creationId xmlns:p14="http://schemas.microsoft.com/office/powerpoint/2010/main" val="1510891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cap="none" dirty="0" smtClean="0"/>
              <a:t>第一步</a:t>
            </a:r>
            <a:r>
              <a:rPr lang="zh-CN" altLang="en-US" cap="none" dirty="0" smtClean="0"/>
              <a:t>：凹</a:t>
            </a:r>
            <a:r>
              <a:rPr lang="zh-CN" altLang="en-US" dirty="0" smtClean="0"/>
              <a:t>造型</a:t>
            </a:r>
            <a:endParaRPr lang="zh-CN" altLang="en-US" dirty="0"/>
          </a:p>
        </p:txBody>
      </p:sp>
      <p:sp>
        <p:nvSpPr>
          <p:cNvPr id="5" name="文本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9770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Bézier</a:t>
            </a:r>
            <a:r>
              <a:rPr lang="zh-CN" altLang="en-US" dirty="0" smtClean="0"/>
              <a:t>曲线</a:t>
            </a:r>
            <a:r>
              <a:rPr lang="en-US" altLang="zh-CN" dirty="0" smtClean="0"/>
              <a:t>/</a:t>
            </a:r>
            <a:r>
              <a:rPr lang="zh-CN" altLang="en-US" dirty="0" smtClean="0"/>
              <a:t>曲面</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使用</a:t>
            </a:r>
            <a:r>
              <a:rPr lang="en-US" altLang="zh-CN" sz="2000" dirty="0" smtClean="0"/>
              <a:t>shift+F5</a:t>
            </a:r>
            <a:r>
              <a:rPr lang="zh-CN" altLang="en-US" sz="2000" dirty="0" smtClean="0"/>
              <a:t>查看本页动画</a:t>
            </a:r>
            <a:endParaRPr lang="zh-CN" altLang="en-US" sz="2000" dirty="0"/>
          </a:p>
        </p:txBody>
      </p:sp>
      <p:pic>
        <p:nvPicPr>
          <p:cNvPr id="3076" name="Picture 4" descr="線性貝茲曲線演示動畫，t in [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773" y="2007704"/>
            <a:ext cx="2286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二次貝茲曲線演示動畫，t in [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773" y="3206370"/>
            <a:ext cx="2286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三次貝茲曲線演示動畫，t in [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773" y="4405037"/>
            <a:ext cx="2286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四次貝茲曲線演示動畫，t in [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773" y="5603704"/>
            <a:ext cx="2286000" cy="9525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49087" y="2295940"/>
            <a:ext cx="1394292" cy="369332"/>
          </a:xfrm>
          <a:prstGeom prst="rect">
            <a:avLst/>
          </a:prstGeom>
          <a:noFill/>
        </p:spPr>
        <p:txBody>
          <a:bodyPr wrap="none" rtlCol="0">
            <a:spAutoFit/>
          </a:bodyPr>
          <a:lstStyle/>
          <a:p>
            <a:r>
              <a:rPr lang="en-US" altLang="zh-CN" dirty="0" smtClean="0"/>
              <a:t>Linear Bézier</a:t>
            </a:r>
            <a:endParaRPr lang="zh-CN" altLang="en-US" dirty="0"/>
          </a:p>
        </p:txBody>
      </p:sp>
      <p:sp>
        <p:nvSpPr>
          <p:cNvPr id="10" name="文本框 9"/>
          <p:cNvSpPr txBox="1"/>
          <p:nvPr/>
        </p:nvSpPr>
        <p:spPr>
          <a:xfrm>
            <a:off x="149087" y="3493851"/>
            <a:ext cx="1736886" cy="369332"/>
          </a:xfrm>
          <a:prstGeom prst="rect">
            <a:avLst/>
          </a:prstGeom>
          <a:noFill/>
        </p:spPr>
        <p:txBody>
          <a:bodyPr wrap="none" rtlCol="0">
            <a:spAutoFit/>
          </a:bodyPr>
          <a:lstStyle/>
          <a:p>
            <a:r>
              <a:rPr lang="en-US" altLang="zh-CN" dirty="0" smtClean="0"/>
              <a:t>Quadratic Bézier</a:t>
            </a:r>
            <a:endParaRPr lang="zh-CN" altLang="en-US" dirty="0"/>
          </a:p>
        </p:txBody>
      </p:sp>
      <p:sp>
        <p:nvSpPr>
          <p:cNvPr id="11" name="文本框 10"/>
          <p:cNvSpPr txBox="1"/>
          <p:nvPr/>
        </p:nvSpPr>
        <p:spPr>
          <a:xfrm>
            <a:off x="149087" y="4696621"/>
            <a:ext cx="1333378" cy="369332"/>
          </a:xfrm>
          <a:prstGeom prst="rect">
            <a:avLst/>
          </a:prstGeom>
          <a:noFill/>
        </p:spPr>
        <p:txBody>
          <a:bodyPr wrap="none" rtlCol="0">
            <a:spAutoFit/>
          </a:bodyPr>
          <a:lstStyle/>
          <a:p>
            <a:r>
              <a:rPr lang="en-US" altLang="zh-CN" dirty="0" smtClean="0"/>
              <a:t>Cubic Bézier</a:t>
            </a:r>
            <a:endParaRPr lang="zh-CN" altLang="en-US" dirty="0"/>
          </a:p>
        </p:txBody>
      </p:sp>
      <p:sp>
        <p:nvSpPr>
          <p:cNvPr id="12" name="文本框 11"/>
          <p:cNvSpPr txBox="1"/>
          <p:nvPr/>
        </p:nvSpPr>
        <p:spPr>
          <a:xfrm>
            <a:off x="149087" y="5895288"/>
            <a:ext cx="1511311" cy="369332"/>
          </a:xfrm>
          <a:prstGeom prst="rect">
            <a:avLst/>
          </a:prstGeom>
          <a:noFill/>
        </p:spPr>
        <p:txBody>
          <a:bodyPr wrap="none" rtlCol="0">
            <a:spAutoFit/>
          </a:bodyPr>
          <a:lstStyle/>
          <a:p>
            <a:r>
              <a:rPr lang="en-US" altLang="zh-CN" dirty="0" smtClean="0"/>
              <a:t>Quartic Bézier</a:t>
            </a:r>
            <a:endParaRPr lang="zh-CN" altLang="en-US" dirty="0"/>
          </a:p>
        </p:txBody>
      </p:sp>
      <p:pic>
        <p:nvPicPr>
          <p:cNvPr id="3084" name="Picture 12" descr="https://upload.wikimedia.org/wikipedia/commons/thumb/b/bf/B%C3%A9zier_surface_example.svg/410px-B%C3%A9zier_surface_examp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2346" y="3125646"/>
            <a:ext cx="3078799" cy="2478058"/>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6166089" y="2602774"/>
            <a:ext cx="1556195" cy="369332"/>
          </a:xfrm>
          <a:prstGeom prst="rect">
            <a:avLst/>
          </a:prstGeom>
          <a:noFill/>
        </p:spPr>
        <p:txBody>
          <a:bodyPr wrap="none" rtlCol="0">
            <a:spAutoFit/>
          </a:bodyPr>
          <a:lstStyle/>
          <a:p>
            <a:r>
              <a:rPr lang="en-US" altLang="zh-CN" dirty="0" smtClean="0"/>
              <a:t>Bi-cubic Bézier</a:t>
            </a:r>
            <a:endParaRPr lang="zh-CN" altLang="en-US" dirty="0"/>
          </a:p>
        </p:txBody>
      </p:sp>
    </p:spTree>
    <p:extLst>
      <p:ext uri="{BB962C8B-B14F-4D97-AF65-F5344CB8AC3E}">
        <p14:creationId xmlns:p14="http://schemas.microsoft.com/office/powerpoint/2010/main" val="1395800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291729" y="5260311"/>
            <a:ext cx="338554"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a:ln w="0"/>
                <a:solidFill>
                  <a:srgbClr val="FF000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X</a:t>
            </a:r>
            <a:endParaRPr lang="zh-CN" altLang="en-US" dirty="0">
              <a:ln w="0"/>
              <a:solidFill>
                <a:srgbClr val="FF000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 name="文本框 17"/>
          <p:cNvSpPr txBox="1"/>
          <p:nvPr/>
        </p:nvSpPr>
        <p:spPr>
          <a:xfrm>
            <a:off x="8178971" y="5316486"/>
            <a:ext cx="338554"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smtClean="0">
                <a:ln w="0"/>
                <a:solidFill>
                  <a:srgbClr val="00B05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Y</a:t>
            </a:r>
            <a:endParaRPr lang="zh-CN" altLang="en-US" dirty="0">
              <a:ln w="0"/>
              <a:solidFill>
                <a:srgbClr val="00B05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2" name="文本框 11"/>
          <p:cNvSpPr txBox="1"/>
          <p:nvPr/>
        </p:nvSpPr>
        <p:spPr>
          <a:xfrm>
            <a:off x="6910479" y="4339571"/>
            <a:ext cx="325730"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smtClean="0">
                <a:ln w="0"/>
                <a:solidFill>
                  <a:schemeClr val="accent1"/>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Z</a:t>
            </a:r>
            <a:endParaRPr lang="zh-CN" altLang="en-US"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 name="标题 1"/>
          <p:cNvSpPr>
            <a:spLocks noGrp="1"/>
          </p:cNvSpPr>
          <p:nvPr>
            <p:ph type="title"/>
          </p:nvPr>
        </p:nvSpPr>
        <p:spPr/>
        <p:txBody>
          <a:bodyPr/>
          <a:lstStyle/>
          <a:p>
            <a:r>
              <a:rPr lang="en-US" altLang="zh-CN" dirty="0"/>
              <a:t>Bézier</a:t>
            </a:r>
            <a:r>
              <a:rPr lang="zh-CN" altLang="en-US" dirty="0" smtClean="0"/>
              <a:t>曲线造型的表示与求导</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1" y="1600202"/>
                <a:ext cx="8229600" cy="4525963"/>
              </a:xfrm>
            </p:spPr>
            <p:txBody>
              <a:bodyPr>
                <a:normAutofit/>
              </a:bodyPr>
              <a:lstStyle/>
              <a:p>
                <a:r>
                  <a:rPr lang="zh-CN" altLang="en-US" sz="2400" dirty="0" smtClean="0"/>
                  <a:t>参数曲面方程（绕</a:t>
                </a:r>
                <a:r>
                  <a:rPr lang="en-US" altLang="zh-CN" sz="2400" dirty="0" smtClean="0"/>
                  <a:t>Z</a:t>
                </a:r>
                <a:r>
                  <a:rPr lang="zh-CN" altLang="en-US" sz="2400" dirty="0" smtClean="0"/>
                  <a:t>轴旋转）</a:t>
                </a:r>
                <a:endParaRPr lang="en-US" altLang="zh-CN" sz="2400" dirty="0" smtClean="0"/>
              </a:p>
              <a:p>
                <a:pPr marL="0" indent="0">
                  <a:buNone/>
                </a:pPr>
                <a14:m>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𝑺</m:t>
                    </m:r>
                    <m:d>
                      <m:dPr>
                        <m:ctrlPr>
                          <a:rPr lang="en-US" altLang="zh-CN" sz="2000" b="1" i="1">
                            <a:latin typeface="Cambria Math" charset="0"/>
                            <a:ea typeface="Cambria Math" panose="02040503050406030204" pitchFamily="18" charset="0"/>
                          </a:rPr>
                        </m:ctrlPr>
                      </m:dPr>
                      <m:e>
                        <m:r>
                          <a:rPr lang="en-US" altLang="zh-CN" sz="2000" b="1" i="1" smtClean="0">
                            <a:latin typeface="Cambria Math" panose="02040503050406030204" pitchFamily="18" charset="0"/>
                            <a:ea typeface="Cambria Math" panose="02040503050406030204" pitchFamily="18" charset="0"/>
                          </a:rPr>
                          <m:t>𝒕</m:t>
                        </m:r>
                        <m:r>
                          <a:rPr lang="en-US" altLang="zh-CN" sz="2000" b="1" i="1">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𝜽</m:t>
                        </m:r>
                      </m:e>
                    </m:d>
                    <m:r>
                      <a:rPr lang="en-US" altLang="zh-CN" sz="2000" i="1">
                        <a:latin typeface="Cambria Math" panose="02040503050406030204" pitchFamily="18" charset="0"/>
                        <a:ea typeface="Cambria Math" panose="02040503050406030204" pitchFamily="18" charset="0"/>
                      </a:rPr>
                      <m:t>=</m:t>
                    </m:r>
                    <m:r>
                      <a:rPr lang="el-GR" altLang="zh-CN" sz="2000" i="1">
                        <a:latin typeface="Cambria Math" panose="02040503050406030204" pitchFamily="18" charset="0"/>
                        <a:ea typeface="Cambria Math" panose="02040503050406030204" pitchFamily="18" charset="0"/>
                      </a:rPr>
                      <m:t>𝛷</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𝑃</m:t>
                    </m:r>
                    <m:d>
                      <m:dPr>
                        <m:ctrlPr>
                          <a:rPr lang="en-US" altLang="zh-CN" sz="2000" b="0" i="1" smtClean="0">
                            <a:latin typeface="Cambria Math"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𝑡</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𝜃</m:t>
                    </m:r>
                    <m:r>
                      <a:rPr lang="en-US" altLang="zh-CN" sz="2000" b="0" i="1" smtClean="0">
                        <a:latin typeface="Cambria Math" panose="02040503050406030204" pitchFamily="18" charset="0"/>
                        <a:ea typeface="Cambria Math" panose="02040503050406030204" pitchFamily="18" charset="0"/>
                      </a:rPr>
                      <m:t>)</m:t>
                    </m:r>
                  </m:oMath>
                </a14:m>
                <a:r>
                  <a:rPr lang="zh-CN" altLang="en-US" sz="2000" dirty="0" smtClean="0"/>
                  <a:t>                                        </a:t>
                </a:r>
                <a:r>
                  <a:rPr lang="en-US" altLang="zh-CN" sz="2000" dirty="0" smtClean="0"/>
                  <a:t>	</a:t>
                </a:r>
                <a14:m>
                  <m:oMath xmlns:m="http://schemas.openxmlformats.org/officeDocument/2006/math">
                    <m:r>
                      <a:rPr lang="en-US" altLang="zh-CN" sz="2000" b="1" i="1">
                        <a:latin typeface="Cambria Math" panose="02040503050406030204" pitchFamily="18" charset="0"/>
                        <a:ea typeface="Cambria Math" panose="02040503050406030204" pitchFamily="18" charset="0"/>
                      </a:rPr>
                      <m:t>𝑷</m:t>
                    </m:r>
                    <m:d>
                      <m:dPr>
                        <m:ctrlPr>
                          <a:rPr lang="en-US" altLang="zh-CN" sz="2000" b="1" i="1">
                            <a:latin typeface="Cambria Math" charset="0"/>
                            <a:ea typeface="Cambria Math" panose="02040503050406030204" pitchFamily="18" charset="0"/>
                          </a:rPr>
                        </m:ctrlPr>
                      </m:dPr>
                      <m:e>
                        <m:r>
                          <a:rPr lang="en-US" altLang="zh-CN" sz="2000" b="1" i="1">
                            <a:latin typeface="Cambria Math" panose="02040503050406030204" pitchFamily="18" charset="0"/>
                            <a:ea typeface="Cambria Math" panose="02040503050406030204" pitchFamily="18" charset="0"/>
                          </a:rPr>
                          <m:t>𝒕</m:t>
                        </m:r>
                      </m:e>
                    </m:d>
                    <m:r>
                      <a:rPr lang="en-US" altLang="zh-CN" sz="2000" b="0" i="1" smtClean="0">
                        <a:latin typeface="Cambria Math" panose="02040503050406030204" pitchFamily="18" charset="0"/>
                        <a:ea typeface="Cambria Math" panose="02040503050406030204" pitchFamily="18" charset="0"/>
                      </a:rPr>
                      <m:t>=</m:t>
                    </m:r>
                    <m:nary>
                      <m:naryPr>
                        <m:chr m:val="∑"/>
                        <m:ctrlPr>
                          <a:rPr lang="en-US" altLang="zh-CN" sz="2000" b="0" i="1" smtClean="0">
                            <a:latin typeface="Cambria Math" charset="0"/>
                            <a:ea typeface="Cambria Math" panose="02040503050406030204" pitchFamily="18" charset="0"/>
                          </a:rPr>
                        </m:ctrlPr>
                      </m:naryPr>
                      <m:sub>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=0</m:t>
                        </m:r>
                      </m:sub>
                      <m:sup>
                        <m:r>
                          <a:rPr lang="en-US" altLang="zh-CN" sz="2000" b="0" i="1" smtClean="0">
                            <a:latin typeface="Cambria Math" panose="02040503050406030204" pitchFamily="18" charset="0"/>
                            <a:ea typeface="Cambria Math" panose="02040503050406030204" pitchFamily="18" charset="0"/>
                          </a:rPr>
                          <m:t>𝑛</m:t>
                        </m:r>
                      </m:sup>
                      <m:e>
                        <m:sSub>
                          <m:sSubPr>
                            <m:ctrlPr>
                              <a:rPr lang="en-US" altLang="zh-CN" sz="2000" b="0" i="1" smtClean="0">
                                <a:latin typeface="Cambria Math"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𝑃</m:t>
                            </m:r>
                          </m:e>
                          <m:sub>
                            <m:r>
                              <a:rPr lang="en-US" altLang="zh-CN" sz="2000" b="0" i="1" smtClean="0">
                                <a:latin typeface="Cambria Math" panose="02040503050406030204" pitchFamily="18" charset="0"/>
                                <a:ea typeface="Cambria Math" panose="02040503050406030204" pitchFamily="18" charset="0"/>
                              </a:rPr>
                              <m:t>𝑖</m:t>
                            </m:r>
                          </m:sub>
                        </m:sSub>
                        <m:sSub>
                          <m:sSubPr>
                            <m:ctrlPr>
                              <a:rPr lang="en-US" altLang="zh-CN" sz="2000" b="0" i="1" smtClean="0">
                                <a:latin typeface="Cambria Math"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𝐵</m:t>
                            </m:r>
                          </m:e>
                          <m:sub>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𝑡</m:t>
                        </m:r>
                        <m:r>
                          <a:rPr lang="en-US" altLang="zh-CN" sz="2000" b="0" i="1" smtClean="0">
                            <a:latin typeface="Cambria Math" panose="02040503050406030204" pitchFamily="18" charset="0"/>
                            <a:ea typeface="Cambria Math" panose="02040503050406030204" pitchFamily="18" charset="0"/>
                          </a:rPr>
                          <m:t>)</m:t>
                        </m:r>
                      </m:e>
                    </m:nary>
                  </m:oMath>
                </a14:m>
                <a:endParaRPr lang="en-US" altLang="zh-CN" sz="2000" dirty="0" smtClean="0"/>
              </a:p>
              <a:p>
                <a:pPr marL="0" indent="0">
                  <a:buNone/>
                </a:pPr>
                <a14:m>
                  <m:oMath xmlns:m="http://schemas.openxmlformats.org/officeDocument/2006/math">
                    <m:r>
                      <a:rPr lang="en-US" altLang="zh-CN" sz="2000" b="1" i="1">
                        <a:latin typeface="Cambria Math" panose="02040503050406030204" pitchFamily="18" charset="0"/>
                      </a:rPr>
                      <m:t>𝜱</m:t>
                    </m:r>
                    <m:d>
                      <m:dPr>
                        <m:ctrlPr>
                          <a:rPr lang="en-US" altLang="zh-CN" sz="2000" b="1" i="1">
                            <a:latin typeface="Cambria Math" charset="0"/>
                          </a:rPr>
                        </m:ctrlPr>
                      </m:dPr>
                      <m:e>
                        <m:r>
                          <a:rPr lang="en-US" altLang="zh-CN" sz="2000" b="1" i="1" smtClean="0">
                            <a:latin typeface="Cambria Math" panose="02040503050406030204" pitchFamily="18" charset="0"/>
                          </a:rPr>
                          <m:t>𝑷</m:t>
                        </m:r>
                        <m:d>
                          <m:dPr>
                            <m:ctrlPr>
                              <a:rPr lang="en-US" altLang="zh-CN" sz="2000" b="1" i="1" smtClean="0">
                                <a:latin typeface="Cambria Math" charset="0"/>
                              </a:rPr>
                            </m:ctrlPr>
                          </m:dPr>
                          <m:e>
                            <m:r>
                              <a:rPr lang="en-US" altLang="zh-CN" sz="2000" b="1" i="1" smtClean="0">
                                <a:latin typeface="Cambria Math" panose="02040503050406030204" pitchFamily="18" charset="0"/>
                              </a:rPr>
                              <m:t>𝒕</m:t>
                            </m:r>
                          </m:e>
                        </m:d>
                        <m:r>
                          <a:rPr lang="en-US" altLang="zh-CN" sz="2000" b="1" i="1" smtClean="0">
                            <a:latin typeface="Cambria Math" panose="02040503050406030204" pitchFamily="18" charset="0"/>
                          </a:rPr>
                          <m:t>,</m:t>
                        </m:r>
                        <m:r>
                          <a:rPr lang="en-US" altLang="zh-CN" sz="2000" b="1" i="1">
                            <a:latin typeface="Cambria Math" panose="02040503050406030204" pitchFamily="18" charset="0"/>
                          </a:rPr>
                          <m:t>𝜽</m:t>
                        </m:r>
                      </m:e>
                    </m:d>
                    <m:r>
                      <a:rPr lang="en-US" altLang="zh-CN" sz="2000" b="0" i="1" smtClean="0">
                        <a:latin typeface="Cambria Math" panose="02040503050406030204" pitchFamily="18" charset="0"/>
                      </a:rPr>
                      <m:t>=</m:t>
                    </m:r>
                    <m:d>
                      <m:dPr>
                        <m:begChr m:val="["/>
                        <m:endChr m:val="]"/>
                        <m:ctrlPr>
                          <a:rPr lang="en-US" altLang="zh-CN" sz="2000" i="1" smtClean="0">
                            <a:latin typeface="Cambria Math" charset="0"/>
                          </a:rPr>
                        </m:ctrlPr>
                      </m:dPr>
                      <m:e>
                        <m:m>
                          <m:mPr>
                            <m:mcs>
                              <m:mc>
                                <m:mcPr>
                                  <m:count m:val="2"/>
                                  <m:mcJc m:val="center"/>
                                </m:mcPr>
                              </m:mc>
                            </m:mcs>
                            <m:ctrlPr>
                              <a:rPr lang="en-US" altLang="zh-CN" sz="2000" i="1" smtClean="0">
                                <a:latin typeface="Cambria Math" charset="0"/>
                              </a:rPr>
                            </m:ctrlPr>
                          </m:mPr>
                          <m:mr>
                            <m:e>
                              <m:func>
                                <m:funcPr>
                                  <m:ctrlPr>
                                    <a:rPr lang="en-US" altLang="zh-CN" sz="2000" i="1" smtClean="0">
                                      <a:latin typeface="Cambria Math" charset="0"/>
                                    </a:rPr>
                                  </m:ctrlPr>
                                </m:funcPr>
                                <m:fName>
                                  <m:r>
                                    <m:rPr>
                                      <m:sty m:val="p"/>
                                      <m:brk m:alnAt="7"/>
                                    </m:rPr>
                                    <a:rPr lang="en-US" altLang="zh-CN" sz="2000" b="0" i="0" smtClean="0">
                                      <a:latin typeface="Cambria Math" panose="02040503050406030204" pitchFamily="18" charset="0"/>
                                    </a:rPr>
                                    <m:t>c</m:t>
                                  </m:r>
                                  <m:r>
                                    <m:rPr>
                                      <m:sty m:val="p"/>
                                    </m:rPr>
                                    <a:rPr lang="en-US" altLang="zh-CN" sz="2000" b="0" i="0" smtClean="0">
                                      <a:latin typeface="Cambria Math" panose="02040503050406030204" pitchFamily="18" charset="0"/>
                                    </a:rPr>
                                    <m:t>os</m:t>
                                  </m:r>
                                </m:fName>
                                <m:e>
                                  <m:r>
                                    <m:rPr>
                                      <m:brk m:alnAt="7"/>
                                    </m:rPr>
                                    <a:rPr lang="en-US" altLang="zh-CN" sz="2000" b="0" i="1" smtClean="0">
                                      <a:latin typeface="Cambria Math" panose="02040503050406030204" pitchFamily="18" charset="0"/>
                                    </a:rPr>
                                    <m:t>𝜃</m:t>
                                  </m:r>
                                </m:e>
                              </m:func>
                            </m:e>
                            <m:e>
                              <m:r>
                                <a:rPr lang="en-US" altLang="zh-CN" sz="2000" b="0" i="1" smtClean="0">
                                  <a:latin typeface="Cambria Math" panose="02040503050406030204" pitchFamily="18" charset="0"/>
                                </a:rPr>
                                <m:t>0</m:t>
                              </m:r>
                            </m:e>
                          </m:mr>
                          <m:mr>
                            <m:e>
                              <m:func>
                                <m:funcPr>
                                  <m:ctrlPr>
                                    <a:rPr lang="en-US" altLang="zh-CN" sz="2000" i="1" smtClean="0">
                                      <a:latin typeface="Cambria Math" charset="0"/>
                                    </a:rPr>
                                  </m:ctrlPr>
                                </m:funcPr>
                                <m:fName>
                                  <m:r>
                                    <m:rPr>
                                      <m:sty m:val="p"/>
                                    </m:rPr>
                                    <a:rPr lang="en-US" altLang="zh-CN" sz="2000" b="0" i="0" smtClean="0">
                                      <a:latin typeface="Cambria Math" panose="02040503050406030204" pitchFamily="18" charset="0"/>
                                    </a:rPr>
                                    <m:t>sin</m:t>
                                  </m:r>
                                </m:fName>
                                <m:e>
                                  <m:r>
                                    <a:rPr lang="el-GR" altLang="zh-CN" sz="2000" b="0" i="1" smtClean="0">
                                      <a:latin typeface="Cambria Math" panose="02040503050406030204" pitchFamily="18" charset="0"/>
                                    </a:rPr>
                                    <m:t>𝜃</m:t>
                                  </m:r>
                                </m:e>
                              </m:func>
                            </m:e>
                            <m:e>
                              <m: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1</m:t>
                              </m:r>
                            </m:e>
                          </m:mr>
                        </m:m>
                      </m:e>
                    </m:d>
                    <m:r>
                      <a:rPr lang="en-US" altLang="zh-CN" sz="2000" b="0"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𝑃</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𝑡</m:t>
                    </m:r>
                    <m:r>
                      <a:rPr lang="en-US" altLang="zh-CN" sz="2000" b="0" i="1" dirty="0" smtClean="0">
                        <a:latin typeface="Cambria Math" panose="02040503050406030204" pitchFamily="18" charset="0"/>
                        <a:ea typeface="Cambria Math" panose="02040503050406030204" pitchFamily="18" charset="0"/>
                      </a:rPr>
                      <m:t>)</m:t>
                    </m:r>
                  </m:oMath>
                </a14:m>
                <a:r>
                  <a:rPr lang="en-US" altLang="zh-CN" sz="2000" b="1" dirty="0" smtClean="0"/>
                  <a:t>		</a:t>
                </a:r>
                <a14:m>
                  <m:oMath xmlns:m="http://schemas.openxmlformats.org/officeDocument/2006/math">
                    <m:sSub>
                      <m:sSubPr>
                        <m:ctrlPr>
                          <a:rPr lang="en-US" altLang="zh-CN" sz="2000" b="1" i="1" dirty="0">
                            <a:latin typeface="Cambria Math" charset="0"/>
                          </a:rPr>
                        </m:ctrlPr>
                      </m:sSubPr>
                      <m:e>
                        <m:r>
                          <a:rPr lang="en-US" altLang="zh-CN" sz="2000" b="1" i="1" dirty="0">
                            <a:latin typeface="Cambria Math" panose="02040503050406030204" pitchFamily="18" charset="0"/>
                          </a:rPr>
                          <m:t>𝑩</m:t>
                        </m:r>
                      </m:e>
                      <m:sub>
                        <m:r>
                          <a:rPr lang="en-US" altLang="zh-CN" sz="2000" b="1" i="1" dirty="0">
                            <a:latin typeface="Cambria Math" panose="02040503050406030204" pitchFamily="18" charset="0"/>
                          </a:rPr>
                          <m:t>𝒊</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𝒏</m:t>
                        </m:r>
                      </m:sub>
                    </m:sSub>
                    <m:d>
                      <m:dPr>
                        <m:ctrlPr>
                          <a:rPr lang="en-US" altLang="zh-CN" sz="2000" b="1" i="1" dirty="0">
                            <a:latin typeface="Cambria Math" charset="0"/>
                          </a:rPr>
                        </m:ctrlPr>
                      </m:dPr>
                      <m:e>
                        <m:r>
                          <a:rPr lang="en-US" altLang="zh-CN" sz="2000" b="1" i="1" dirty="0">
                            <a:latin typeface="Cambria Math" panose="02040503050406030204" pitchFamily="18" charset="0"/>
                          </a:rPr>
                          <m:t>𝒕</m:t>
                        </m:r>
                      </m:e>
                    </m:d>
                    <m:r>
                      <a:rPr lang="en-US" altLang="zh-CN" sz="2000" i="1" dirty="0">
                        <a:latin typeface="Cambria Math" panose="02040503050406030204" pitchFamily="18" charset="0"/>
                      </a:rPr>
                      <m:t>=</m:t>
                    </m:r>
                    <m:sSubSup>
                      <m:sSubSupPr>
                        <m:ctrlPr>
                          <a:rPr lang="en-US" altLang="zh-CN" sz="2000" i="1" dirty="0">
                            <a:latin typeface="Cambria Math" charset="0"/>
                            <a:ea typeface="Cambria Math" panose="02040503050406030204" pitchFamily="18" charset="0"/>
                          </a:rPr>
                        </m:ctrlPr>
                      </m:sSubSupPr>
                      <m:e>
                        <m:r>
                          <a:rPr lang="en-US" altLang="zh-CN" sz="2000" i="1" dirty="0">
                            <a:latin typeface="Cambria Math" panose="02040503050406030204" pitchFamily="18" charset="0"/>
                            <a:ea typeface="Cambria Math" panose="02040503050406030204" pitchFamily="18" charset="0"/>
                          </a:rPr>
                          <m:t>𝐶</m:t>
                        </m:r>
                      </m:e>
                      <m:sub>
                        <m:r>
                          <a:rPr lang="en-US" altLang="zh-CN" sz="2000" i="1" dirty="0">
                            <a:latin typeface="Cambria Math" panose="02040503050406030204" pitchFamily="18" charset="0"/>
                            <a:ea typeface="Cambria Math" panose="02040503050406030204" pitchFamily="18" charset="0"/>
                          </a:rPr>
                          <m:t>𝑛</m:t>
                        </m:r>
                      </m:sub>
                      <m:sup>
                        <m:r>
                          <a:rPr lang="en-US" altLang="zh-CN" sz="2000" i="1" dirty="0">
                            <a:latin typeface="Cambria Math" panose="02040503050406030204" pitchFamily="18" charset="0"/>
                            <a:ea typeface="Cambria Math" panose="02040503050406030204" pitchFamily="18" charset="0"/>
                          </a:rPr>
                          <m:t>𝑖</m:t>
                        </m:r>
                      </m:sup>
                    </m:sSubSup>
                    <m:sSup>
                      <m:sSupPr>
                        <m:ctrlPr>
                          <a:rPr lang="en-US" altLang="zh-CN" sz="2000" i="1" dirty="0">
                            <a:latin typeface="Cambria Math"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𝑡</m:t>
                        </m:r>
                      </m:e>
                      <m:sup>
                        <m:r>
                          <a:rPr lang="en-US" altLang="zh-CN" sz="2000" i="1" dirty="0">
                            <a:latin typeface="Cambria Math" panose="02040503050406030204" pitchFamily="18" charset="0"/>
                            <a:ea typeface="Cambria Math" panose="02040503050406030204" pitchFamily="18" charset="0"/>
                          </a:rPr>
                          <m:t>𝑖</m:t>
                        </m:r>
                      </m:sup>
                    </m:sSup>
                    <m:sSup>
                      <m:sSupPr>
                        <m:ctrlPr>
                          <a:rPr lang="en-US" altLang="zh-CN" sz="2000" i="1" dirty="0">
                            <a:latin typeface="Cambria Math" charset="0"/>
                            <a:ea typeface="Cambria Math" panose="02040503050406030204" pitchFamily="18" charset="0"/>
                          </a:rPr>
                        </m:ctrlPr>
                      </m:sSupPr>
                      <m:e>
                        <m:d>
                          <m:dPr>
                            <m:ctrlPr>
                              <a:rPr lang="en-US" altLang="zh-CN" sz="2000" i="1" dirty="0">
                                <a:latin typeface="Cambria Math"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1−</m:t>
                            </m:r>
                            <m:r>
                              <a:rPr lang="en-US" altLang="zh-CN" sz="2000" i="1" dirty="0">
                                <a:latin typeface="Cambria Math" panose="02040503050406030204" pitchFamily="18" charset="0"/>
                                <a:ea typeface="Cambria Math" panose="02040503050406030204" pitchFamily="18" charset="0"/>
                              </a:rPr>
                              <m:t>𝑡</m:t>
                            </m:r>
                          </m:e>
                        </m:d>
                      </m:e>
                      <m:sup>
                        <m:r>
                          <a:rPr lang="en-US" altLang="zh-CN" sz="2000" i="1" dirty="0">
                            <a:latin typeface="Cambria Math" panose="02040503050406030204" pitchFamily="18" charset="0"/>
                            <a:ea typeface="Cambria Math" panose="02040503050406030204" pitchFamily="18" charset="0"/>
                          </a:rPr>
                          <m:t>𝑚</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𝑖</m:t>
                        </m:r>
                      </m:sup>
                    </m:sSup>
                  </m:oMath>
                </a14:m>
                <a:endParaRPr lang="en-US" altLang="zh-CN" sz="2000" i="1" dirty="0" smtClean="0"/>
              </a:p>
              <a:p>
                <a:r>
                  <a:rPr lang="zh-CN" altLang="en-US" sz="2400" dirty="0"/>
                  <a:t>一阶</a:t>
                </a:r>
                <a:r>
                  <a:rPr lang="zh-CN" altLang="en-US" sz="2400" dirty="0" smtClean="0"/>
                  <a:t>导：</a:t>
                </a:r>
                <a:endParaRPr lang="en-US" altLang="zh-CN" sz="2400" dirty="0" smtClean="0"/>
              </a:p>
              <a:p>
                <a:pPr marL="0" indent="0">
                  <a:buNone/>
                </a:pPr>
                <a14:m>
                  <m:oMath xmlns:m="http://schemas.openxmlformats.org/officeDocument/2006/math">
                    <m:r>
                      <a:rPr lang="en-US" altLang="zh-CN" sz="2000" i="1" smtClean="0">
                        <a:latin typeface="Cambria Math" panose="02040503050406030204" pitchFamily="18" charset="0"/>
                      </a:rPr>
                      <m:t> </m:t>
                    </m:r>
                    <m:r>
                      <a:rPr lang="en-US" altLang="zh-CN" sz="2000" b="0" i="1" smtClean="0">
                        <a:latin typeface="Cambria Math" panose="02040503050406030204" pitchFamily="18" charset="0"/>
                      </a:rPr>
                      <m:t>   </m:t>
                    </m:r>
                    <m:f>
                      <m:fPr>
                        <m:ctrlPr>
                          <a:rPr lang="en-US" altLang="zh-CN" sz="2000" b="1" i="1" smtClean="0">
                            <a:latin typeface="Cambria Math" charset="0"/>
                          </a:rPr>
                        </m:ctrlPr>
                      </m:fPr>
                      <m:num>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𝑺</m:t>
                        </m:r>
                      </m:num>
                      <m:den>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den>
                    </m:f>
                    <m:r>
                      <a:rPr lang="en-US" altLang="zh-CN" sz="2000" b="0" i="1" smtClean="0">
                        <a:latin typeface="Cambria Math" panose="02040503050406030204" pitchFamily="18" charset="0"/>
                      </a:rPr>
                      <m:t>=</m:t>
                    </m:r>
                    <m:f>
                      <m:fPr>
                        <m:ctrlPr>
                          <a:rPr lang="en-US" altLang="zh-CN" sz="2000" b="0" i="1" smtClean="0">
                            <a:latin typeface="Cambria Math" charset="0"/>
                          </a:rPr>
                        </m:ctrlPr>
                      </m:fPr>
                      <m:num>
                        <m:r>
                          <a:rPr lang="en-US" altLang="zh-CN" sz="2000" i="1">
                            <a:latin typeface="Cambria Math" panose="02040503050406030204" pitchFamily="18" charset="0"/>
                          </a:rPr>
                          <m:t>𝜕𝛷</m:t>
                        </m:r>
                        <m:d>
                          <m:dPr>
                            <m:ctrlPr>
                              <a:rPr lang="en-US" altLang="zh-CN" sz="2000" i="1">
                                <a:latin typeface="Cambria Math"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𝑃</m:t>
                            </m:r>
                            <m:d>
                              <m:dPr>
                                <m:ctrlPr>
                                  <a:rPr lang="en-US" altLang="zh-CN" sz="2000" i="1">
                                    <a:latin typeface="Cambria Math"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𝑡</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𝜃</m:t>
                            </m:r>
                          </m:e>
                        </m:d>
                      </m:num>
                      <m:den>
                        <m:r>
                          <a:rPr lang="en-US" altLang="zh-CN" sz="2000" i="1">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charset="0"/>
                            <a:ea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𝑃</m:t>
                        </m:r>
                        <m:d>
                          <m:dPr>
                            <m:ctrlPr>
                              <a:rPr lang="en-US" altLang="zh-CN" sz="2000" i="1">
                                <a:latin typeface="Cambria Math"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𝑡</m:t>
                            </m:r>
                          </m:e>
                        </m:d>
                      </m:num>
                      <m:den>
                        <m:r>
                          <a:rPr lang="en-US" altLang="zh-CN" sz="2000" i="1">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𝑡</m:t>
                        </m:r>
                      </m:den>
                    </m:f>
                  </m:oMath>
                </a14:m>
                <a:r>
                  <a:rPr lang="en-US" altLang="zh-CN" sz="2000" dirty="0" smtClean="0"/>
                  <a:t> </a:t>
                </a:r>
              </a:p>
              <a:p>
                <a:pPr marL="0" indent="0">
                  <a:buNone/>
                </a:pPr>
                <a14:m>
                  <m:oMath xmlns:m="http://schemas.openxmlformats.org/officeDocument/2006/math">
                    <m:r>
                      <a:rPr lang="en-US" altLang="zh-CN" sz="2000" b="0" i="1" smtClean="0">
                        <a:latin typeface="Cambria Math" panose="02040503050406030204" pitchFamily="18" charset="0"/>
                      </a:rPr>
                      <m:t>    </m:t>
                    </m:r>
                    <m:f>
                      <m:fPr>
                        <m:ctrlPr>
                          <a:rPr lang="en-US" altLang="zh-CN" sz="2000" b="1" i="1">
                            <a:latin typeface="Cambria Math"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𝑺</m:t>
                        </m:r>
                      </m:num>
                      <m:den>
                        <m:r>
                          <a:rPr lang="en-US" altLang="zh-CN" sz="2000" b="1" i="1">
                            <a:latin typeface="Cambria Math" panose="02040503050406030204" pitchFamily="18" charset="0"/>
                          </a:rPr>
                          <m:t>𝝏</m:t>
                        </m:r>
                        <m:r>
                          <a:rPr lang="en-US" altLang="zh-CN" sz="2000" b="1" i="1" smtClean="0">
                            <a:latin typeface="Cambria Math" panose="02040503050406030204" pitchFamily="18" charset="0"/>
                          </a:rPr>
                          <m:t>𝜽</m:t>
                        </m:r>
                      </m:den>
                    </m:f>
                    <m:r>
                      <a:rPr lang="en-US" altLang="zh-CN" sz="2000" i="1">
                        <a:latin typeface="Cambria Math" panose="02040503050406030204" pitchFamily="18" charset="0"/>
                      </a:rPr>
                      <m:t>=</m:t>
                    </m:r>
                    <m:f>
                      <m:fPr>
                        <m:ctrlPr>
                          <a:rPr lang="en-US" altLang="zh-CN" sz="2000" i="1">
                            <a:latin typeface="Cambria Math" charset="0"/>
                          </a:rPr>
                        </m:ctrlPr>
                      </m:fPr>
                      <m:num>
                        <m:r>
                          <a:rPr lang="en-US" altLang="zh-CN" sz="2000" i="1">
                            <a:latin typeface="Cambria Math" panose="02040503050406030204" pitchFamily="18" charset="0"/>
                          </a:rPr>
                          <m:t>𝜕𝛷</m:t>
                        </m:r>
                        <m:d>
                          <m:dPr>
                            <m:ctrlPr>
                              <a:rPr lang="en-US" altLang="zh-CN" sz="2000" i="1">
                                <a:latin typeface="Cambria Math"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𝑃</m:t>
                            </m:r>
                            <m:d>
                              <m:dPr>
                                <m:ctrlPr>
                                  <a:rPr lang="en-US" altLang="zh-CN" sz="2000" i="1">
                                    <a:latin typeface="Cambria Math"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𝑡</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𝜃</m:t>
                            </m:r>
                          </m:e>
                        </m:d>
                      </m:num>
                      <m:den>
                        <m:r>
                          <a:rPr lang="en-US" altLang="zh-CN" sz="2000" i="1">
                            <a:latin typeface="Cambria Math" panose="02040503050406030204" pitchFamily="18" charset="0"/>
                          </a:rPr>
                          <m:t>𝜕</m:t>
                        </m:r>
                        <m:r>
                          <a:rPr lang="en-US" altLang="zh-CN" sz="2000" b="0" i="1" smtClean="0">
                            <a:latin typeface="Cambria Math" panose="02040503050406030204" pitchFamily="18" charset="0"/>
                          </a:rPr>
                          <m:t>𝜃</m:t>
                        </m:r>
                      </m:den>
                    </m:f>
                  </m:oMath>
                </a14:m>
                <a:r>
                  <a:rPr lang="en-US" altLang="zh-CN" sz="2000" dirty="0" smtClean="0"/>
                  <a:t> </a:t>
                </a:r>
              </a:p>
              <a:p>
                <a:pPr marL="0" indent="0">
                  <a:buNone/>
                </a:pPr>
                <a:endParaRPr lang="en-US" altLang="zh-CN" sz="20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1" y="1600202"/>
                <a:ext cx="8229600" cy="4525963"/>
              </a:xfrm>
              <a:blipFill rotWithShape="0">
                <a:blip r:embed="rId3"/>
                <a:stretch>
                  <a:fillRect l="-963" t="-1617"/>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4896080" y="3557606"/>
            <a:ext cx="1919390" cy="1632978"/>
          </a:xfrm>
          <a:prstGeom prst="rect">
            <a:avLst/>
          </a:prstGeom>
        </p:spPr>
      </p:pic>
      <p:cxnSp>
        <p:nvCxnSpPr>
          <p:cNvPr id="6" name="直接箭头连接符 5"/>
          <p:cNvCxnSpPr/>
          <p:nvPr/>
        </p:nvCxnSpPr>
        <p:spPr>
          <a:xfrm flipH="1">
            <a:off x="6354233" y="5272953"/>
            <a:ext cx="563527"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直接箭头连接符 9"/>
          <p:cNvCxnSpPr/>
          <p:nvPr/>
        </p:nvCxnSpPr>
        <p:spPr>
          <a:xfrm flipV="1">
            <a:off x="6917760" y="4524237"/>
            <a:ext cx="0" cy="748716"/>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11" name="文本框 10"/>
          <p:cNvSpPr txBox="1"/>
          <p:nvPr/>
        </p:nvSpPr>
        <p:spPr>
          <a:xfrm>
            <a:off x="6061402" y="5190584"/>
            <a:ext cx="328936" cy="400110"/>
          </a:xfrm>
          <a:prstGeom prst="rect">
            <a:avLst/>
          </a:prstGeom>
          <a:noFill/>
        </p:spPr>
        <p:txBody>
          <a:bodyPr wrap="none" rtlCol="0">
            <a:spAutoFit/>
            <a:scene3d>
              <a:camera prst="orthographicFront"/>
              <a:lightRig rig="soft" dir="t">
                <a:rot lat="0" lon="0" rev="15600000"/>
              </a:lightRig>
            </a:scene3d>
            <a:sp3d prstMaterial="softEdge"/>
          </a:bodyPr>
          <a:lstStyle/>
          <a:p>
            <a:r>
              <a:rPr lang="en-US" altLang="zh-CN" sz="2000" dirty="0" smtClean="0">
                <a:ln/>
                <a:solidFill>
                  <a:schemeClr val="accent4"/>
                </a:solidFill>
                <a:ea typeface="Arial Unicode MS" panose="020B0604020202020204" pitchFamily="34" charset="-122"/>
                <a:cs typeface="Arial Unicode MS" panose="020B0604020202020204" pitchFamily="34" charset="-122"/>
              </a:rPr>
              <a:t>R</a:t>
            </a:r>
            <a:endParaRPr lang="zh-CN" altLang="en-US" sz="2000" dirty="0">
              <a:ln/>
              <a:solidFill>
                <a:schemeClr val="accent4"/>
              </a:solidFill>
              <a:ea typeface="Arial Unicode MS" panose="020B0604020202020204" pitchFamily="34" charset="-122"/>
              <a:cs typeface="Arial Unicode MS" panose="020B0604020202020204" pitchFamily="34" charset="-122"/>
            </a:endParaRPr>
          </a:p>
        </p:txBody>
      </p:sp>
      <p:pic>
        <p:nvPicPr>
          <p:cNvPr id="13" name="图片 12"/>
          <p:cNvPicPr>
            <a:picLocks noChangeAspect="1"/>
          </p:cNvPicPr>
          <p:nvPr/>
        </p:nvPicPr>
        <p:blipFill>
          <a:blip r:embed="rId5"/>
          <a:stretch>
            <a:fillRect/>
          </a:stretch>
        </p:blipFill>
        <p:spPr>
          <a:xfrm>
            <a:off x="7271670" y="3557607"/>
            <a:ext cx="1819350" cy="1632978"/>
          </a:xfrm>
          <a:prstGeom prst="rect">
            <a:avLst/>
          </a:prstGeom>
        </p:spPr>
      </p:pic>
      <p:cxnSp>
        <p:nvCxnSpPr>
          <p:cNvPr id="15" name="直接箭头连接符 14"/>
          <p:cNvCxnSpPr/>
          <p:nvPr/>
        </p:nvCxnSpPr>
        <p:spPr>
          <a:xfrm flipH="1">
            <a:off x="7271670" y="5074912"/>
            <a:ext cx="649586" cy="1980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直接箭头连接符 16"/>
          <p:cNvCxnSpPr/>
          <p:nvPr/>
        </p:nvCxnSpPr>
        <p:spPr>
          <a:xfrm>
            <a:off x="7922244" y="5078063"/>
            <a:ext cx="278778" cy="37745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5165738" y="5755128"/>
                <a:ext cx="3815212"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𝜱</m:t>
                      </m:r>
                      <m:d>
                        <m:dPr>
                          <m:ctrlPr>
                            <a:rPr lang="en-US" altLang="zh-CN" b="1" i="1">
                              <a:latin typeface="Cambria Math" charset="0"/>
                            </a:rPr>
                          </m:ctrlPr>
                        </m:dPr>
                        <m:e>
                          <m:d>
                            <m:dPr>
                              <m:ctrlPr>
                                <a:rPr lang="en-US" altLang="zh-CN" b="1" i="1">
                                  <a:latin typeface="Cambria Math" charset="0"/>
                                </a:rPr>
                              </m:ctrlPr>
                            </m:dPr>
                            <m:e>
                              <m:r>
                                <a:rPr lang="en-US" altLang="zh-CN" b="1" i="1">
                                  <a:solidFill>
                                    <a:srgbClr val="7030A0"/>
                                  </a:solidFill>
                                  <a:latin typeface="Cambria Math" panose="02040503050406030204" pitchFamily="18" charset="0"/>
                                </a:rPr>
                                <m:t>𝒓</m:t>
                              </m:r>
                              <m:r>
                                <a:rPr lang="en-US" altLang="zh-CN" b="1" i="1">
                                  <a:latin typeface="Cambria Math" panose="02040503050406030204" pitchFamily="18" charset="0"/>
                                </a:rPr>
                                <m:t>,</m:t>
                              </m:r>
                              <m:r>
                                <a:rPr lang="en-US" altLang="zh-CN" b="1" i="1">
                                  <a:solidFill>
                                    <a:srgbClr val="0070C0"/>
                                  </a:solidFill>
                                  <a:latin typeface="Cambria Math" panose="02040503050406030204" pitchFamily="18" charset="0"/>
                                </a:rPr>
                                <m:t>𝒛</m:t>
                              </m:r>
                            </m:e>
                          </m:d>
                          <m:r>
                            <a:rPr lang="en-US" altLang="zh-CN" b="1" i="1">
                              <a:latin typeface="Cambria Math" panose="02040503050406030204" pitchFamily="18" charset="0"/>
                            </a:rPr>
                            <m:t>, </m:t>
                          </m:r>
                          <m:r>
                            <a:rPr lang="en-US" altLang="zh-CN" b="1" i="1">
                              <a:latin typeface="Cambria Math" panose="02040503050406030204" pitchFamily="18" charset="0"/>
                            </a:rPr>
                            <m:t>𝜽</m:t>
                          </m:r>
                        </m:e>
                      </m:d>
                      <m:r>
                        <a:rPr lang="en-US" altLang="zh-CN" i="1">
                          <a:latin typeface="Cambria Math" panose="02040503050406030204" pitchFamily="18" charset="0"/>
                        </a:rPr>
                        <m:t>=</m:t>
                      </m:r>
                      <m:sSup>
                        <m:sSupPr>
                          <m:ctrlPr>
                            <a:rPr lang="en-US" altLang="zh-CN" i="1">
                              <a:latin typeface="Cambria Math" charset="0"/>
                            </a:rPr>
                          </m:ctrlPr>
                        </m:sSupPr>
                        <m:e>
                          <m:d>
                            <m:dPr>
                              <m:begChr m:val="["/>
                              <m:endChr m:val="]"/>
                              <m:ctrlPr>
                                <a:rPr lang="en-US" altLang="zh-CN" i="1">
                                  <a:latin typeface="Cambria Math" charset="0"/>
                                </a:rPr>
                              </m:ctrlPr>
                            </m:dPr>
                            <m:e>
                              <m:m>
                                <m:mPr>
                                  <m:mcs>
                                    <m:mc>
                                      <m:mcPr>
                                        <m:count m:val="3"/>
                                        <m:mcJc m:val="center"/>
                                      </m:mcPr>
                                    </m:mc>
                                  </m:mcs>
                                  <m:ctrlPr>
                                    <a:rPr lang="en-US" altLang="zh-CN" i="1">
                                      <a:latin typeface="Cambria Math" charset="0"/>
                                    </a:rPr>
                                  </m:ctrlPr>
                                </m:mPr>
                                <m:mr>
                                  <m:e>
                                    <m:r>
                                      <m:rPr>
                                        <m:brk m:alnAt="7"/>
                                      </m:rPr>
                                      <a:rPr lang="en-US" altLang="zh-CN" i="1">
                                        <a:solidFill>
                                          <a:srgbClr val="FF0000"/>
                                        </a:solidFill>
                                        <a:latin typeface="Cambria Math" panose="02040503050406030204" pitchFamily="18" charset="0"/>
                                      </a:rPr>
                                      <m:t>𝑟</m:t>
                                    </m:r>
                                    <m:func>
                                      <m:funcPr>
                                        <m:ctrlPr>
                                          <a:rPr lang="en-US" altLang="zh-CN" i="1">
                                            <a:solidFill>
                                              <a:srgbClr val="FF0000"/>
                                            </a:solidFill>
                                            <a:latin typeface="Cambria Math" charset="0"/>
                                          </a:rPr>
                                        </m:ctrlPr>
                                      </m:funcPr>
                                      <m:fName>
                                        <m:r>
                                          <m:rPr>
                                            <m:sty m:val="p"/>
                                          </m:rPr>
                                          <a:rPr lang="en-US" altLang="zh-CN">
                                            <a:solidFill>
                                              <a:srgbClr val="FF0000"/>
                                            </a:solidFill>
                                            <a:latin typeface="Cambria Math" panose="02040503050406030204" pitchFamily="18" charset="0"/>
                                          </a:rPr>
                                          <m:t>cos</m:t>
                                        </m:r>
                                      </m:fName>
                                      <m:e>
                                        <m:r>
                                          <m:rPr>
                                            <m:brk m:alnAt="7"/>
                                          </m:rPr>
                                          <a:rPr lang="el-GR" altLang="zh-CN" i="1">
                                            <a:solidFill>
                                              <a:srgbClr val="FF0000"/>
                                            </a:solidFill>
                                            <a:latin typeface="Cambria Math" panose="02040503050406030204" pitchFamily="18" charset="0"/>
                                          </a:rPr>
                                          <m:t>𝜃</m:t>
                                        </m:r>
                                      </m:e>
                                    </m:func>
                                  </m:e>
                                  <m:e>
                                    <m:r>
                                      <a:rPr lang="en-US" altLang="zh-CN" i="1">
                                        <a:solidFill>
                                          <a:srgbClr val="00B050"/>
                                        </a:solidFill>
                                        <a:latin typeface="Cambria Math" panose="02040503050406030204" pitchFamily="18" charset="0"/>
                                      </a:rPr>
                                      <m:t>𝑟</m:t>
                                    </m:r>
                                    <m:func>
                                      <m:funcPr>
                                        <m:ctrlPr>
                                          <a:rPr lang="en-US" altLang="zh-CN" i="1">
                                            <a:solidFill>
                                              <a:srgbClr val="00B050"/>
                                            </a:solidFill>
                                            <a:latin typeface="Cambria Math" charset="0"/>
                                          </a:rPr>
                                        </m:ctrlPr>
                                      </m:funcPr>
                                      <m:fName>
                                        <m:r>
                                          <m:rPr>
                                            <m:sty m:val="p"/>
                                          </m:rPr>
                                          <a:rPr lang="en-US" altLang="zh-CN">
                                            <a:solidFill>
                                              <a:srgbClr val="00B050"/>
                                            </a:solidFill>
                                            <a:latin typeface="Cambria Math" panose="02040503050406030204" pitchFamily="18" charset="0"/>
                                          </a:rPr>
                                          <m:t>sin</m:t>
                                        </m:r>
                                      </m:fName>
                                      <m:e>
                                        <m:r>
                                          <a:rPr lang="el-GR" altLang="zh-CN" i="1">
                                            <a:solidFill>
                                              <a:srgbClr val="00B050"/>
                                            </a:solidFill>
                                            <a:latin typeface="Cambria Math" panose="02040503050406030204" pitchFamily="18" charset="0"/>
                                          </a:rPr>
                                          <m:t>𝜃</m:t>
                                        </m:r>
                                      </m:e>
                                    </m:func>
                                  </m:e>
                                  <m:e>
                                    <m:r>
                                      <a:rPr lang="en-US" altLang="zh-CN" i="1">
                                        <a:solidFill>
                                          <a:srgbClr val="0070C0"/>
                                        </a:solidFill>
                                        <a:latin typeface="Cambria Math" panose="02040503050406030204" pitchFamily="18" charset="0"/>
                                      </a:rPr>
                                      <m:t>𝑧</m:t>
                                    </m:r>
                                  </m:e>
                                </m:mr>
                              </m:m>
                            </m:e>
                          </m:d>
                        </m:e>
                        <m:sup>
                          <m:r>
                            <m:rPr>
                              <m:sty m:val="p"/>
                            </m:rPr>
                            <a:rPr lang="en-US" altLang="zh-CN">
                              <a:latin typeface="Cambria Math" panose="02040503050406030204" pitchFamily="18" charset="0"/>
                            </a:rPr>
                            <m:t>T</m:t>
                          </m:r>
                        </m:sup>
                      </m:sSup>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5165738" y="5755128"/>
                <a:ext cx="3815212" cy="404983"/>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23" name="直接箭头连接符 22"/>
          <p:cNvCxnSpPr/>
          <p:nvPr/>
        </p:nvCxnSpPr>
        <p:spPr>
          <a:xfrm flipH="1">
            <a:off x="7478223" y="4103135"/>
            <a:ext cx="63795" cy="43070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5" name="直接箭头连接符 24"/>
          <p:cNvCxnSpPr/>
          <p:nvPr/>
        </p:nvCxnSpPr>
        <p:spPr>
          <a:xfrm>
            <a:off x="7527851" y="4106581"/>
            <a:ext cx="239957" cy="237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p:cNvSpPr txBox="1"/>
          <p:nvPr/>
        </p:nvSpPr>
        <p:spPr>
          <a:xfrm>
            <a:off x="7527851" y="3831090"/>
            <a:ext cx="806631"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𝝏𝑺</a:t>
            </a:r>
            <a:r>
              <a:rPr lang="en-US" altLang="zh-CN"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𝝏𝜽</a:t>
            </a:r>
          </a:p>
        </p:txBody>
      </p:sp>
      <p:sp>
        <p:nvSpPr>
          <p:cNvPr id="31" name="矩形 30"/>
          <p:cNvSpPr/>
          <p:nvPr/>
        </p:nvSpPr>
        <p:spPr>
          <a:xfrm>
            <a:off x="7454555" y="4369469"/>
            <a:ext cx="784189" cy="369332"/>
          </a:xfrm>
          <a:prstGeom prst="rect">
            <a:avLst/>
          </a:prstGeom>
        </p:spPr>
        <p:txBody>
          <a:bodyPr wrap="none">
            <a:spAutoFit/>
          </a:bodyPr>
          <a:lstStyle/>
          <a:p>
            <a:r>
              <a:rPr lang="zh-CN" altLang="en-US" dirty="0">
                <a:solidFill>
                  <a:srgbClr val="FFC000"/>
                </a:solidFill>
              </a:rPr>
              <a:t>𝝏𝑺</a:t>
            </a:r>
            <a:r>
              <a:rPr lang="en-US" altLang="zh-CN" dirty="0">
                <a:solidFill>
                  <a:srgbClr val="FFC000"/>
                </a:solidFill>
              </a:rPr>
              <a:t>/</a:t>
            </a:r>
            <a:r>
              <a:rPr lang="zh-CN" altLang="en-US" dirty="0">
                <a:solidFill>
                  <a:srgbClr val="FFC000"/>
                </a:solidFill>
              </a:rPr>
              <a:t>𝝏𝒕</a:t>
            </a:r>
          </a:p>
        </p:txBody>
      </p:sp>
    </p:spTree>
    <p:extLst>
      <p:ext uri="{BB962C8B-B14F-4D97-AF65-F5344CB8AC3E}">
        <p14:creationId xmlns:p14="http://schemas.microsoft.com/office/powerpoint/2010/main" val="2202815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矩形域</a:t>
            </a:r>
            <a:r>
              <a:rPr lang="en-US" altLang="zh-CN" dirty="0"/>
              <a:t>Bézier</a:t>
            </a:r>
            <a:r>
              <a:rPr lang="zh-CN" altLang="en-US" dirty="0" smtClean="0"/>
              <a:t>曲面的表示与求导</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smtClean="0">
                    <a:latin typeface="Cambria Math" panose="02040503050406030204" pitchFamily="18" charset="0"/>
                  </a:rPr>
                  <a:t>参数曲面方程：</a:t>
                </a:r>
                <a:endParaRPr lang="en-US" altLang="zh-CN" sz="2400" dirty="0" smtClean="0">
                  <a:latin typeface="Cambria Math" panose="02040503050406030204" pitchFamily="18" charset="0"/>
                </a:endParaRPr>
              </a:p>
              <a:p>
                <a:pPr marL="0" indent="0">
                  <a:buNone/>
                </a:pPr>
                <a14:m>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𝑷</m:t>
                    </m:r>
                    <m:d>
                      <m:dPr>
                        <m:ctrlPr>
                          <a:rPr lang="en-US" altLang="zh-CN" sz="2000" b="1" i="1" smtClean="0">
                            <a:latin typeface="Cambria Math" charset="0"/>
                            <a:ea typeface="Cambria Math" panose="02040503050406030204" pitchFamily="18" charset="0"/>
                          </a:rPr>
                        </m:ctrlPr>
                      </m:dPr>
                      <m:e>
                        <m:r>
                          <a:rPr lang="en-US" altLang="zh-CN" sz="2000" b="1" i="1" smtClean="0">
                            <a:latin typeface="Cambria Math" panose="02040503050406030204" pitchFamily="18" charset="0"/>
                            <a:ea typeface="Cambria Math" panose="02040503050406030204" pitchFamily="18" charset="0"/>
                          </a:rPr>
                          <m:t>𝒖</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𝒗</m:t>
                        </m:r>
                      </m:e>
                    </m:d>
                    <m:r>
                      <a:rPr lang="en-US" altLang="zh-CN" sz="2000" b="0" i="1" smtClean="0">
                        <a:latin typeface="Cambria Math" panose="02040503050406030204" pitchFamily="18" charset="0"/>
                        <a:ea typeface="Cambria Math" panose="02040503050406030204" pitchFamily="18" charset="0"/>
                      </a:rPr>
                      <m:t>=</m:t>
                    </m:r>
                    <m:nary>
                      <m:naryPr>
                        <m:chr m:val="∑"/>
                        <m:ctrlPr>
                          <a:rPr lang="en-US" altLang="zh-CN" sz="2000" b="0" i="1" smtClean="0">
                            <a:latin typeface="Cambria Math" charset="0"/>
                            <a:ea typeface="Cambria Math" panose="02040503050406030204" pitchFamily="18" charset="0"/>
                          </a:rPr>
                        </m:ctrlPr>
                      </m:naryPr>
                      <m:sub>
                        <m:r>
                          <m:rPr>
                            <m:brk m:alnAt="23"/>
                          </m:rP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=0</m:t>
                        </m:r>
                      </m:sub>
                      <m:sup>
                        <m:r>
                          <a:rPr lang="en-US" altLang="zh-CN" sz="2000" b="0" i="1" smtClean="0">
                            <a:latin typeface="Cambria Math" panose="02040503050406030204" pitchFamily="18" charset="0"/>
                            <a:ea typeface="Cambria Math" panose="02040503050406030204" pitchFamily="18" charset="0"/>
                          </a:rPr>
                          <m:t>𝑚</m:t>
                        </m:r>
                      </m:sup>
                      <m:e>
                        <m:nary>
                          <m:naryPr>
                            <m:chr m:val="∑"/>
                            <m:ctrlPr>
                              <a:rPr lang="en-US" altLang="zh-CN" sz="2000" b="0" i="1" smtClean="0">
                                <a:latin typeface="Cambria Math" charset="0"/>
                                <a:ea typeface="Cambria Math" panose="02040503050406030204" pitchFamily="18" charset="0"/>
                              </a:rPr>
                            </m:ctrlPr>
                          </m:naryPr>
                          <m:sub>
                            <m:r>
                              <m:rPr>
                                <m:brk m:alnAt="23"/>
                              </m:rPr>
                              <a:rPr lang="en-US" altLang="zh-CN" sz="2000" b="0" i="1" smtClean="0">
                                <a:latin typeface="Cambria Math" panose="02040503050406030204" pitchFamily="18" charset="0"/>
                                <a:ea typeface="Cambria Math" panose="02040503050406030204" pitchFamily="18" charset="0"/>
                              </a:rPr>
                              <m:t>𝑗</m:t>
                            </m:r>
                            <m:r>
                              <a:rPr lang="en-US" altLang="zh-CN" sz="2000" b="0" i="1" smtClean="0">
                                <a:latin typeface="Cambria Math" panose="02040503050406030204" pitchFamily="18" charset="0"/>
                                <a:ea typeface="Cambria Math" panose="02040503050406030204" pitchFamily="18" charset="0"/>
                              </a:rPr>
                              <m:t>=0</m:t>
                            </m:r>
                          </m:sub>
                          <m:sup>
                            <m:r>
                              <a:rPr lang="en-US" altLang="zh-CN" sz="2000" b="0" i="1" smtClean="0">
                                <a:latin typeface="Cambria Math" panose="02040503050406030204" pitchFamily="18" charset="0"/>
                                <a:ea typeface="Cambria Math" panose="02040503050406030204" pitchFamily="18" charset="0"/>
                              </a:rPr>
                              <m:t>𝑛</m:t>
                            </m:r>
                          </m:sup>
                          <m:e>
                            <m:sSub>
                              <m:sSubPr>
                                <m:ctrlPr>
                                  <a:rPr lang="en-US" altLang="zh-CN" sz="2000" b="0" i="1" smtClean="0">
                                    <a:latin typeface="Cambria Math"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𝑃</m:t>
                                </m:r>
                              </m:e>
                              <m:sub>
                                <m:r>
                                  <a:rPr lang="en-US" altLang="zh-CN" sz="2000" b="0" i="1" smtClean="0">
                                    <a:latin typeface="Cambria Math" panose="02040503050406030204" pitchFamily="18" charset="0"/>
                                    <a:ea typeface="Cambria Math" panose="02040503050406030204" pitchFamily="18" charset="0"/>
                                  </a:rPr>
                                  <m:t>𝑖𝑗</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𝐵</m:t>
                                </m:r>
                              </m:e>
                              <m:sub>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sub>
                            </m:sSub>
                            <m:d>
                              <m:dPr>
                                <m:ctrlPr>
                                  <a:rPr lang="en-US" altLang="zh-CN" sz="2000" b="0" i="1" smtClean="0">
                                    <a:latin typeface="Cambria Math"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𝑢</m:t>
                                </m:r>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𝐵</m:t>
                                </m:r>
                              </m:e>
                              <m:sub>
                                <m:r>
                                  <a:rPr lang="en-US" altLang="zh-CN" sz="2000" b="0" i="1" smtClean="0">
                                    <a:latin typeface="Cambria Math" panose="02040503050406030204" pitchFamily="18" charset="0"/>
                                    <a:ea typeface="Cambria Math" panose="02040503050406030204" pitchFamily="18" charset="0"/>
                                  </a:rPr>
                                  <m:t>𝑗</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𝑣</m:t>
                            </m:r>
                            <m:r>
                              <a:rPr lang="en-US" altLang="zh-CN" sz="2000" b="0" i="1" smtClean="0">
                                <a:latin typeface="Cambria Math" panose="02040503050406030204" pitchFamily="18" charset="0"/>
                                <a:ea typeface="Cambria Math" panose="02040503050406030204" pitchFamily="18" charset="0"/>
                              </a:rPr>
                              <m:t>)</m:t>
                            </m:r>
                          </m:e>
                        </m:nary>
                      </m:e>
                    </m:nary>
                  </m:oMath>
                </a14:m>
                <a:r>
                  <a:rPr lang="en-US" altLang="zh-CN" sz="20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zh-CN" sz="2000" b="1" i="1" dirty="0" smtClean="0">
                            <a:latin typeface="Cambria Math" charset="0"/>
                            <a:ea typeface="Cambria Math" panose="02040503050406030204" pitchFamily="18" charset="0"/>
                          </a:rPr>
                        </m:ctrlPr>
                      </m:sSubPr>
                      <m:e>
                        <m:r>
                          <a:rPr lang="en-US" altLang="zh-CN" sz="2000" b="1" i="1" dirty="0" smtClean="0">
                            <a:latin typeface="Cambria Math" panose="02040503050406030204" pitchFamily="18" charset="0"/>
                            <a:ea typeface="Cambria Math" panose="02040503050406030204" pitchFamily="18" charset="0"/>
                          </a:rPr>
                          <m:t>𝑩</m:t>
                        </m:r>
                      </m:e>
                      <m:sub>
                        <m:r>
                          <a:rPr lang="en-US" altLang="zh-CN" sz="2000" b="1" i="1" dirty="0" smtClean="0">
                            <a:latin typeface="Cambria Math" panose="02040503050406030204" pitchFamily="18" charset="0"/>
                            <a:ea typeface="Cambria Math" panose="02040503050406030204" pitchFamily="18" charset="0"/>
                          </a:rPr>
                          <m:t>𝒊</m:t>
                        </m:r>
                        <m:r>
                          <a:rPr lang="en-US" altLang="zh-CN" sz="2000" b="1" i="1" dirty="0" smtClean="0">
                            <a:latin typeface="Cambria Math" panose="02040503050406030204" pitchFamily="18" charset="0"/>
                            <a:ea typeface="Cambria Math" panose="02040503050406030204" pitchFamily="18" charset="0"/>
                          </a:rPr>
                          <m:t>,</m:t>
                        </m:r>
                        <m:r>
                          <a:rPr lang="en-US" altLang="zh-CN" sz="2000" b="1" i="1" dirty="0" smtClean="0">
                            <a:latin typeface="Cambria Math" panose="02040503050406030204" pitchFamily="18" charset="0"/>
                            <a:ea typeface="Cambria Math" panose="02040503050406030204" pitchFamily="18" charset="0"/>
                          </a:rPr>
                          <m:t>𝒎</m:t>
                        </m:r>
                      </m:sub>
                    </m:sSub>
                    <m:d>
                      <m:dPr>
                        <m:ctrlPr>
                          <a:rPr lang="en-US" altLang="zh-CN" sz="2000" b="1" i="1" dirty="0" smtClean="0">
                            <a:latin typeface="Cambria Math" charset="0"/>
                            <a:ea typeface="Cambria Math" panose="02040503050406030204" pitchFamily="18" charset="0"/>
                          </a:rPr>
                        </m:ctrlPr>
                      </m:dPr>
                      <m:e>
                        <m:r>
                          <a:rPr lang="en-US" altLang="zh-CN" sz="2000" b="1" i="1" dirty="0" smtClean="0">
                            <a:latin typeface="Cambria Math" panose="02040503050406030204" pitchFamily="18" charset="0"/>
                            <a:ea typeface="Cambria Math" panose="02040503050406030204" pitchFamily="18" charset="0"/>
                          </a:rPr>
                          <m:t>𝒖</m:t>
                        </m:r>
                      </m:e>
                    </m:d>
                    <m:r>
                      <a:rPr lang="en-US" altLang="zh-CN" sz="2000" b="0" i="1" dirty="0" smtClean="0">
                        <a:latin typeface="Cambria Math" panose="02040503050406030204" pitchFamily="18" charset="0"/>
                        <a:ea typeface="Cambria Math" panose="02040503050406030204" pitchFamily="18" charset="0"/>
                      </a:rPr>
                      <m:t>=</m:t>
                    </m:r>
                    <m:sSubSup>
                      <m:sSubSupPr>
                        <m:ctrlPr>
                          <a:rPr lang="en-US" altLang="zh-CN" sz="2000" b="0" i="1" dirty="0" smtClean="0">
                            <a:latin typeface="Cambria Math" charset="0"/>
                            <a:ea typeface="Cambria Math" panose="02040503050406030204" pitchFamily="18" charset="0"/>
                          </a:rPr>
                        </m:ctrlPr>
                      </m:sSubSupPr>
                      <m:e>
                        <m:r>
                          <a:rPr lang="en-US" altLang="zh-CN" sz="2000" b="0" i="1" dirty="0" smtClean="0">
                            <a:latin typeface="Cambria Math" panose="02040503050406030204" pitchFamily="18" charset="0"/>
                            <a:ea typeface="Cambria Math" panose="02040503050406030204" pitchFamily="18" charset="0"/>
                          </a:rPr>
                          <m:t>𝐶</m:t>
                        </m:r>
                      </m:e>
                      <m:sub>
                        <m:r>
                          <a:rPr lang="en-US" altLang="zh-CN" sz="2000" b="0" i="1" dirty="0" smtClean="0">
                            <a:latin typeface="Cambria Math" panose="02040503050406030204" pitchFamily="18" charset="0"/>
                            <a:ea typeface="Cambria Math" panose="02040503050406030204" pitchFamily="18" charset="0"/>
                          </a:rPr>
                          <m:t>𝑚</m:t>
                        </m:r>
                      </m:sub>
                      <m:sup>
                        <m:r>
                          <a:rPr lang="en-US" altLang="zh-CN" sz="2000" b="0" i="1" dirty="0" smtClean="0">
                            <a:latin typeface="Cambria Math" panose="02040503050406030204" pitchFamily="18" charset="0"/>
                            <a:ea typeface="Cambria Math" panose="02040503050406030204" pitchFamily="18" charset="0"/>
                          </a:rPr>
                          <m:t>𝑖</m:t>
                        </m:r>
                      </m:sup>
                    </m:sSubSup>
                    <m:sSup>
                      <m:sSupPr>
                        <m:ctrlPr>
                          <a:rPr lang="en-US" altLang="zh-CN" sz="2000" b="0" i="1" dirty="0" smtClean="0">
                            <a:latin typeface="Cambria Math"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𝑢</m:t>
                        </m:r>
                      </m:e>
                      <m:sup>
                        <m:r>
                          <a:rPr lang="en-US" altLang="zh-CN" sz="2000" b="0" i="1" dirty="0" smtClean="0">
                            <a:latin typeface="Cambria Math" panose="02040503050406030204" pitchFamily="18" charset="0"/>
                            <a:ea typeface="Cambria Math" panose="02040503050406030204" pitchFamily="18" charset="0"/>
                          </a:rPr>
                          <m:t>𝑖</m:t>
                        </m:r>
                      </m:sup>
                    </m:sSup>
                    <m:sSup>
                      <m:sSupPr>
                        <m:ctrlPr>
                          <a:rPr lang="en-US" altLang="zh-CN" sz="2000" b="0" i="1" dirty="0" smtClean="0">
                            <a:latin typeface="Cambria Math" charset="0"/>
                            <a:ea typeface="Cambria Math" panose="02040503050406030204" pitchFamily="18" charset="0"/>
                          </a:rPr>
                        </m:ctrlPr>
                      </m:sSupPr>
                      <m:e>
                        <m:d>
                          <m:dPr>
                            <m:ctrlPr>
                              <a:rPr lang="en-US" altLang="zh-CN" sz="2000" b="0" i="1" dirty="0" smtClean="0">
                                <a:latin typeface="Cambria Math" charset="0"/>
                                <a:ea typeface="Cambria Math" panose="02040503050406030204" pitchFamily="18" charset="0"/>
                              </a:rPr>
                            </m:ctrlPr>
                          </m:dPr>
                          <m:e>
                            <m:r>
                              <a:rPr lang="en-US" altLang="zh-CN" sz="2000" b="0" i="1" dirty="0" smtClean="0">
                                <a:latin typeface="Cambria Math" panose="02040503050406030204" pitchFamily="18" charset="0"/>
                                <a:ea typeface="Cambria Math" panose="02040503050406030204" pitchFamily="18" charset="0"/>
                              </a:rPr>
                              <m:t>1−</m:t>
                            </m:r>
                            <m:r>
                              <a:rPr lang="en-US" altLang="zh-CN" sz="2000" b="0" i="1" dirty="0" smtClean="0">
                                <a:latin typeface="Cambria Math" panose="02040503050406030204" pitchFamily="18" charset="0"/>
                                <a:ea typeface="Cambria Math" panose="02040503050406030204" pitchFamily="18" charset="0"/>
                              </a:rPr>
                              <m:t>𝑢</m:t>
                            </m:r>
                          </m:e>
                        </m:d>
                      </m:e>
                      <m:sup>
                        <m:r>
                          <a:rPr lang="en-US" altLang="zh-CN" sz="2000" b="0" i="1" dirty="0" smtClean="0">
                            <a:latin typeface="Cambria Math" panose="02040503050406030204" pitchFamily="18" charset="0"/>
                            <a:ea typeface="Cambria Math" panose="02040503050406030204" pitchFamily="18" charset="0"/>
                          </a:rPr>
                          <m:t>𝑚</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𝑖</m:t>
                        </m:r>
                      </m:sup>
                    </m:sSup>
                  </m:oMath>
                </a14:m>
                <a:endParaRPr lang="en-US" altLang="zh-CN" sz="1800" i="1" dirty="0" smtClean="0">
                  <a:latin typeface="Cambria Math" panose="02040503050406030204" pitchFamily="18" charset="0"/>
                  <a:ea typeface="Cambria Math" panose="02040503050406030204" pitchFamily="18" charset="0"/>
                </a:endParaRPr>
              </a:p>
              <a:p>
                <a:endParaRPr lang="en-US" altLang="zh-CN" sz="2400" dirty="0" smtClean="0"/>
              </a:p>
              <a:p>
                <a:r>
                  <a:rPr lang="zh-CN" altLang="en-US" sz="2400" dirty="0" smtClean="0"/>
                  <a:t>一阶导：</a:t>
                </a:r>
                <a:endParaRPr lang="en-US" altLang="zh-CN" sz="2400" dirty="0" smtClean="0"/>
              </a:p>
              <a:p>
                <a:pPr marL="0" indent="0">
                  <a:buNone/>
                </a:pPr>
                <a14:m>
                  <m:oMath xmlns:m="http://schemas.openxmlformats.org/officeDocument/2006/math">
                    <m:r>
                      <a:rPr lang="en-US" altLang="zh-CN" sz="2000" b="0" i="1" smtClean="0">
                        <a:latin typeface="Cambria Math" panose="02040503050406030204" pitchFamily="18" charset="0"/>
                      </a:rPr>
                      <m:t>∵</m:t>
                    </m:r>
                    <m:f>
                      <m:fPr>
                        <m:ctrlPr>
                          <a:rPr lang="en-US" altLang="zh-CN" sz="2000" b="0" i="1" smtClean="0">
                            <a:solidFill>
                              <a:srgbClr val="0070C0"/>
                            </a:solidFill>
                            <a:latin typeface="Cambria Math" charset="0"/>
                          </a:rPr>
                        </m:ctrlPr>
                      </m:fPr>
                      <m:num>
                        <m:r>
                          <a:rPr lang="en-US" altLang="zh-CN" sz="2000" b="0" i="1" smtClean="0">
                            <a:solidFill>
                              <a:srgbClr val="0070C0"/>
                            </a:solidFill>
                            <a:latin typeface="Cambria Math" panose="02040503050406030204" pitchFamily="18" charset="0"/>
                          </a:rPr>
                          <m:t>𝑑</m:t>
                        </m:r>
                        <m:sSub>
                          <m:sSubPr>
                            <m:ctrlPr>
                              <a:rPr lang="en-US" altLang="zh-CN" sz="2000" i="1">
                                <a:solidFill>
                                  <a:srgbClr val="0070C0"/>
                                </a:solidFill>
                                <a:latin typeface="Cambria Math" charset="0"/>
                              </a:rPr>
                            </m:ctrlPr>
                          </m:sSubPr>
                          <m:e>
                            <m:r>
                              <a:rPr lang="en-US" altLang="zh-CN" sz="2000" i="1">
                                <a:solidFill>
                                  <a:srgbClr val="0070C0"/>
                                </a:solidFill>
                                <a:latin typeface="Cambria Math" panose="02040503050406030204" pitchFamily="18" charset="0"/>
                              </a:rPr>
                              <m:t>𝐵</m:t>
                            </m:r>
                          </m:e>
                          <m:sub>
                            <m:r>
                              <a:rPr lang="en-US" altLang="zh-CN" sz="2000" i="1">
                                <a:solidFill>
                                  <a:srgbClr val="0070C0"/>
                                </a:solidFill>
                                <a:latin typeface="Cambria Math" panose="02040503050406030204" pitchFamily="18" charset="0"/>
                              </a:rPr>
                              <m:t>𝑖</m:t>
                            </m:r>
                            <m:r>
                              <a:rPr lang="en-US" altLang="zh-CN" sz="2000" i="1">
                                <a:solidFill>
                                  <a:srgbClr val="0070C0"/>
                                </a:solidFill>
                                <a:latin typeface="Cambria Math" panose="02040503050406030204" pitchFamily="18" charset="0"/>
                              </a:rPr>
                              <m:t>,</m:t>
                            </m:r>
                            <m:r>
                              <a:rPr lang="en-US" altLang="zh-CN" sz="2000" i="1">
                                <a:solidFill>
                                  <a:srgbClr val="0070C0"/>
                                </a:solidFill>
                                <a:latin typeface="Cambria Math" panose="02040503050406030204" pitchFamily="18" charset="0"/>
                              </a:rPr>
                              <m:t>𝑚</m:t>
                            </m:r>
                          </m:sub>
                        </m:sSub>
                        <m:r>
                          <a:rPr lang="en-US" altLang="zh-CN" sz="2000" i="1">
                            <a:solidFill>
                              <a:srgbClr val="0070C0"/>
                            </a:solidFill>
                            <a:latin typeface="Cambria Math" panose="02040503050406030204" pitchFamily="18" charset="0"/>
                          </a:rPr>
                          <m:t>(</m:t>
                        </m:r>
                        <m:r>
                          <a:rPr lang="en-US" altLang="zh-CN" sz="2000" i="1">
                            <a:solidFill>
                              <a:srgbClr val="0070C0"/>
                            </a:solidFill>
                            <a:latin typeface="Cambria Math" panose="02040503050406030204" pitchFamily="18" charset="0"/>
                          </a:rPr>
                          <m:t>𝑢</m:t>
                        </m:r>
                        <m:r>
                          <a:rPr lang="en-US" altLang="zh-CN" sz="2000" i="1">
                            <a:solidFill>
                              <a:srgbClr val="0070C0"/>
                            </a:solidFill>
                            <a:latin typeface="Cambria Math" panose="02040503050406030204" pitchFamily="18" charset="0"/>
                          </a:rPr>
                          <m:t>)</m:t>
                        </m:r>
                      </m:num>
                      <m:den>
                        <m:r>
                          <a:rPr lang="en-US" altLang="zh-CN" sz="2000" b="0" i="1" smtClean="0">
                            <a:solidFill>
                              <a:srgbClr val="0070C0"/>
                            </a:solidFill>
                            <a:latin typeface="Cambria Math" panose="02040503050406030204" pitchFamily="18" charset="0"/>
                          </a:rPr>
                          <m:t>𝑑𝑢</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sSub>
                      <m:sSubPr>
                        <m:ctrlPr>
                          <a:rPr lang="en-US" altLang="zh-CN" sz="2000" b="0" i="1" smtClean="0">
                            <a:latin typeface="Cambria Math"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sub>
                    </m:sSub>
                    <m:d>
                      <m:dPr>
                        <m:ctrlPr>
                          <a:rPr lang="en-US" altLang="zh-CN" sz="2000" b="0" i="1" smtClean="0">
                            <a:latin typeface="Cambria Math" charset="0"/>
                          </a:rPr>
                        </m:ctrlPr>
                      </m:dPr>
                      <m:e>
                        <m:r>
                          <a:rPr lang="en-US" altLang="zh-CN" sz="2000" b="0" i="1" smtClean="0">
                            <a:latin typeface="Cambria Math" panose="02040503050406030204" pitchFamily="18" charset="0"/>
                          </a:rPr>
                          <m:t>𝑢</m:t>
                        </m:r>
                      </m:e>
                    </m:d>
                    <m:r>
                      <a:rPr lang="en-US" altLang="zh-CN" sz="2000" b="0" i="1" smtClean="0">
                        <a:latin typeface="Cambria Math" panose="02040503050406030204" pitchFamily="18" charset="0"/>
                      </a:rPr>
                      <m:t>−</m:t>
                    </m:r>
                    <m:sSub>
                      <m:sSubPr>
                        <m:ctrlPr>
                          <a:rPr lang="en-US" altLang="zh-CN" sz="2000" b="0" i="1" smtClean="0">
                            <a:latin typeface="Cambria Math"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oMath>
                </a14:m>
                <a:r>
                  <a:rPr lang="en-US" altLang="zh-CN" sz="2000" dirty="0" smtClean="0"/>
                  <a:t> </a:t>
                </a:r>
              </a:p>
              <a:p>
                <a:pPr marL="0" indent="0">
                  <a:buNone/>
                </a:pPr>
                <a14:m>
                  <m:oMath xmlns:m="http://schemas.openxmlformats.org/officeDocument/2006/math">
                    <m:r>
                      <a:rPr lang="en-US" altLang="zh-CN" sz="2000" b="0" i="1" smtClean="0">
                        <a:latin typeface="Cambria Math" panose="02040503050406030204" pitchFamily="18" charset="0"/>
                      </a:rPr>
                      <m:t>∴</m:t>
                    </m:r>
                    <m:f>
                      <m:fPr>
                        <m:ctrlPr>
                          <a:rPr lang="en-US" altLang="zh-CN" sz="2000" b="1" i="1" smtClean="0">
                            <a:latin typeface="Cambria Math" charset="0"/>
                          </a:rPr>
                        </m:ctrlPr>
                      </m:fPr>
                      <m:num>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𝑷</m:t>
                        </m:r>
                      </m:num>
                      <m:den>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den>
                    </m:f>
                    <m:r>
                      <a:rPr lang="en-US" altLang="zh-CN" sz="2000" b="0" i="1" smtClean="0">
                        <a:latin typeface="Cambria Math" panose="02040503050406030204" pitchFamily="18" charset="0"/>
                      </a:rPr>
                      <m:t>=</m:t>
                    </m:r>
                    <m:nary>
                      <m:naryPr>
                        <m:chr m:val="∑"/>
                        <m:ctrlPr>
                          <a:rPr lang="en-US" altLang="zh-CN" sz="2000" i="1">
                            <a:latin typeface="Cambria Math" charset="0"/>
                            <a:ea typeface="Cambria Math" panose="02040503050406030204" pitchFamily="18" charset="0"/>
                          </a:rPr>
                        </m:ctrlPr>
                      </m:naryPr>
                      <m:sub>
                        <m:r>
                          <m:rPr>
                            <m:brk m:alnAt="23"/>
                          </m:rP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=0</m:t>
                        </m:r>
                      </m:sub>
                      <m:sup>
                        <m:r>
                          <a:rPr lang="en-US" altLang="zh-CN" sz="2000" i="1">
                            <a:latin typeface="Cambria Math" panose="02040503050406030204" pitchFamily="18" charset="0"/>
                            <a:ea typeface="Cambria Math" panose="02040503050406030204" pitchFamily="18" charset="0"/>
                          </a:rPr>
                          <m:t>𝑚</m:t>
                        </m:r>
                      </m:sup>
                      <m:e>
                        <m:nary>
                          <m:naryPr>
                            <m:chr m:val="∑"/>
                            <m:ctrlPr>
                              <a:rPr lang="en-US" altLang="zh-CN" sz="2000" i="1">
                                <a:latin typeface="Cambria Math" charset="0"/>
                                <a:ea typeface="Cambria Math" panose="02040503050406030204" pitchFamily="18" charset="0"/>
                              </a:rPr>
                            </m:ctrlPr>
                          </m:naryPr>
                          <m:sub>
                            <m:r>
                              <m:rPr>
                                <m:brk m:alnAt="23"/>
                              </m:rP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=0</m:t>
                            </m:r>
                          </m:sub>
                          <m:sup>
                            <m:r>
                              <a:rPr lang="en-US" altLang="zh-CN" sz="2000" i="1">
                                <a:latin typeface="Cambria Math" panose="02040503050406030204" pitchFamily="18" charset="0"/>
                                <a:ea typeface="Cambria Math" panose="02040503050406030204" pitchFamily="18" charset="0"/>
                              </a:rPr>
                              <m:t>𝑛</m:t>
                            </m:r>
                          </m:sup>
                          <m:e>
                            <m:sSub>
                              <m:sSubPr>
                                <m:ctrlPr>
                                  <a:rPr lang="en-US" altLang="zh-CN" sz="2000" i="1">
                                    <a:latin typeface="Cambria Math"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𝑃</m:t>
                                </m:r>
                              </m:e>
                              <m:sub>
                                <m:r>
                                  <a:rPr lang="en-US" altLang="zh-CN" sz="2000" i="1">
                                    <a:latin typeface="Cambria Math" panose="02040503050406030204" pitchFamily="18" charset="0"/>
                                    <a:ea typeface="Cambria Math" panose="02040503050406030204" pitchFamily="18" charset="0"/>
                                  </a:rPr>
                                  <m:t>𝑖𝑗</m:t>
                                </m:r>
                              </m:sub>
                            </m:sSub>
                            <m:r>
                              <a:rPr lang="en-US" altLang="zh-CN" sz="2000" i="1">
                                <a:latin typeface="Cambria Math" panose="02040503050406030204" pitchFamily="18" charset="0"/>
                                <a:ea typeface="Cambria Math" panose="02040503050406030204" pitchFamily="18" charset="0"/>
                              </a:rPr>
                              <m:t>⋅</m:t>
                            </m:r>
                            <m:sSubSup>
                              <m:sSubSupPr>
                                <m:ctrlPr>
                                  <a:rPr lang="en-US" altLang="zh-CN" sz="2000" b="0" i="1" smtClean="0">
                                    <a:solidFill>
                                      <a:srgbClr val="0070C0"/>
                                    </a:solidFill>
                                    <a:latin typeface="Cambria Math" charset="0"/>
                                    <a:ea typeface="Cambria Math" panose="02040503050406030204" pitchFamily="18" charset="0"/>
                                  </a:rPr>
                                </m:ctrlPr>
                              </m:sSubSupPr>
                              <m:e>
                                <m:r>
                                  <a:rPr lang="en-US" altLang="zh-CN" sz="2000" i="1">
                                    <a:solidFill>
                                      <a:srgbClr val="0070C0"/>
                                    </a:solidFill>
                                    <a:latin typeface="Cambria Math" panose="02040503050406030204" pitchFamily="18" charset="0"/>
                                    <a:ea typeface="Cambria Math" panose="02040503050406030204" pitchFamily="18" charset="0"/>
                                  </a:rPr>
                                  <m:t>𝐵</m:t>
                                </m:r>
                              </m:e>
                              <m:sub>
                                <m:r>
                                  <a:rPr lang="en-US" altLang="zh-CN" sz="2000" i="1">
                                    <a:solidFill>
                                      <a:srgbClr val="0070C0"/>
                                    </a:solidFill>
                                    <a:latin typeface="Cambria Math" panose="02040503050406030204" pitchFamily="18" charset="0"/>
                                    <a:ea typeface="Cambria Math" panose="02040503050406030204" pitchFamily="18" charset="0"/>
                                  </a:rPr>
                                  <m:t>𝑖</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𝑚</m:t>
                                </m:r>
                              </m:sub>
                              <m:sup>
                                <m:r>
                                  <a:rPr lang="en-US" altLang="zh-CN" sz="2000" b="0" i="1" smtClean="0">
                                    <a:solidFill>
                                      <a:srgbClr val="0070C0"/>
                                    </a:solidFill>
                                    <a:latin typeface="Cambria Math" panose="02040503050406030204" pitchFamily="18" charset="0"/>
                                    <a:ea typeface="Cambria Math" panose="02040503050406030204" pitchFamily="18" charset="0"/>
                                  </a:rPr>
                                  <m:t>′</m:t>
                                </m:r>
                              </m:sup>
                            </m:sSubSup>
                            <m:d>
                              <m:dPr>
                                <m:ctrlPr>
                                  <a:rPr lang="en-US" altLang="zh-CN" sz="2000" i="1">
                                    <a:solidFill>
                                      <a:srgbClr val="0070C0"/>
                                    </a:solidFill>
                                    <a:latin typeface="Cambria Math"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𝑢</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𝐵</m:t>
                                </m:r>
                              </m:e>
                              <m:sub>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𝑣</m:t>
                            </m:r>
                            <m:r>
                              <a:rPr lang="en-US" altLang="zh-CN" sz="2000" i="1">
                                <a:latin typeface="Cambria Math" panose="02040503050406030204" pitchFamily="18" charset="0"/>
                                <a:ea typeface="Cambria Math" panose="02040503050406030204" pitchFamily="18" charset="0"/>
                              </a:rPr>
                              <m:t>)</m:t>
                            </m:r>
                          </m:e>
                        </m:nary>
                      </m:e>
                    </m:nary>
                  </m:oMath>
                </a14:m>
                <a:r>
                  <a:rPr lang="en-US" altLang="zh-CN" sz="2000" dirty="0" smtClean="0"/>
                  <a:t>     </a:t>
                </a:r>
              </a:p>
              <a:p>
                <a:pPr marL="0" indent="0">
                  <a:buNone/>
                </a:pPr>
                <a14:m>
                  <m:oMath xmlns:m="http://schemas.openxmlformats.org/officeDocument/2006/math">
                    <m:r>
                      <a:rPr lang="en-US" altLang="zh-CN" sz="2000" b="0" i="1" smtClean="0">
                        <a:latin typeface="Cambria Math" panose="02040503050406030204" pitchFamily="18" charset="0"/>
                      </a:rPr>
                      <m:t>    </m:t>
                    </m:r>
                    <m:f>
                      <m:fPr>
                        <m:ctrlPr>
                          <a:rPr lang="en-US" altLang="zh-CN" sz="2000" b="1" i="1">
                            <a:latin typeface="Cambria Math"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𝑷</m:t>
                        </m:r>
                      </m:num>
                      <m:den>
                        <m:r>
                          <a:rPr lang="en-US" altLang="zh-CN" sz="2000" b="1" i="1">
                            <a:latin typeface="Cambria Math" panose="02040503050406030204" pitchFamily="18" charset="0"/>
                          </a:rPr>
                          <m:t>𝝏</m:t>
                        </m:r>
                        <m:r>
                          <a:rPr lang="en-US" altLang="zh-CN" sz="2000" b="1" i="1" smtClean="0">
                            <a:latin typeface="Cambria Math" panose="02040503050406030204" pitchFamily="18" charset="0"/>
                          </a:rPr>
                          <m:t>𝒗</m:t>
                        </m:r>
                      </m:den>
                    </m:f>
                    <m:r>
                      <a:rPr lang="en-US" altLang="zh-CN" sz="2000" i="1">
                        <a:latin typeface="Cambria Math" panose="02040503050406030204" pitchFamily="18" charset="0"/>
                      </a:rPr>
                      <m:t>=</m:t>
                    </m:r>
                    <m:nary>
                      <m:naryPr>
                        <m:chr m:val="∑"/>
                        <m:ctrlPr>
                          <a:rPr lang="en-US" altLang="zh-CN" sz="2000" i="1">
                            <a:latin typeface="Cambria Math" charset="0"/>
                            <a:ea typeface="Cambria Math" panose="02040503050406030204" pitchFamily="18" charset="0"/>
                          </a:rPr>
                        </m:ctrlPr>
                      </m:naryPr>
                      <m:sub>
                        <m:r>
                          <m:rPr>
                            <m:brk m:alnAt="23"/>
                          </m:rP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=0</m:t>
                        </m:r>
                      </m:sub>
                      <m:sup>
                        <m:r>
                          <a:rPr lang="en-US" altLang="zh-CN" sz="2000" i="1">
                            <a:latin typeface="Cambria Math" panose="02040503050406030204" pitchFamily="18" charset="0"/>
                            <a:ea typeface="Cambria Math" panose="02040503050406030204" pitchFamily="18" charset="0"/>
                          </a:rPr>
                          <m:t>𝑚</m:t>
                        </m:r>
                      </m:sup>
                      <m:e>
                        <m:nary>
                          <m:naryPr>
                            <m:chr m:val="∑"/>
                            <m:ctrlPr>
                              <a:rPr lang="en-US" altLang="zh-CN" sz="2000" i="1">
                                <a:latin typeface="Cambria Math" charset="0"/>
                                <a:ea typeface="Cambria Math" panose="02040503050406030204" pitchFamily="18" charset="0"/>
                              </a:rPr>
                            </m:ctrlPr>
                          </m:naryPr>
                          <m:sub>
                            <m:r>
                              <m:rPr>
                                <m:brk m:alnAt="23"/>
                              </m:rP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=0</m:t>
                            </m:r>
                          </m:sub>
                          <m:sup>
                            <m:r>
                              <a:rPr lang="en-US" altLang="zh-CN" sz="2000" i="1">
                                <a:latin typeface="Cambria Math" panose="02040503050406030204" pitchFamily="18" charset="0"/>
                                <a:ea typeface="Cambria Math" panose="02040503050406030204" pitchFamily="18" charset="0"/>
                              </a:rPr>
                              <m:t>𝑛</m:t>
                            </m:r>
                          </m:sup>
                          <m:e>
                            <m:sSub>
                              <m:sSubPr>
                                <m:ctrlPr>
                                  <a:rPr lang="en-US" altLang="zh-CN" sz="2000" i="1">
                                    <a:latin typeface="Cambria Math"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𝑃</m:t>
                                </m:r>
                              </m:e>
                              <m:sub>
                                <m:r>
                                  <a:rPr lang="en-US" altLang="zh-CN" sz="2000" i="1">
                                    <a:latin typeface="Cambria Math" panose="02040503050406030204" pitchFamily="18" charset="0"/>
                                    <a:ea typeface="Cambria Math" panose="02040503050406030204" pitchFamily="18" charset="0"/>
                                  </a:rPr>
                                  <m:t>𝑖𝑗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𝐵</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𝑚</m:t>
                                </m:r>
                              </m:sub>
                            </m:sSub>
                            <m:d>
                              <m:dPr>
                                <m:ctrlPr>
                                  <a:rPr lang="en-US" altLang="zh-CN" sz="2000" i="1">
                                    <a:latin typeface="Cambria Math"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𝑢</m:t>
                                </m:r>
                              </m:e>
                            </m:d>
                            <m:r>
                              <a:rPr lang="en-US" altLang="zh-CN" sz="2000" i="1">
                                <a:latin typeface="Cambria Math" panose="02040503050406030204" pitchFamily="18" charset="0"/>
                                <a:ea typeface="Cambria Math" panose="02040503050406030204" pitchFamily="18" charset="0"/>
                              </a:rPr>
                              <m:t>⋅</m:t>
                            </m:r>
                            <m:sSubSup>
                              <m:sSubSupPr>
                                <m:ctrlPr>
                                  <a:rPr lang="en-US" altLang="zh-CN" sz="2000" b="0" i="1" smtClean="0">
                                    <a:solidFill>
                                      <a:srgbClr val="0070C0"/>
                                    </a:solidFill>
                                    <a:latin typeface="Cambria Math" charset="0"/>
                                    <a:ea typeface="Cambria Math" panose="02040503050406030204" pitchFamily="18" charset="0"/>
                                  </a:rPr>
                                </m:ctrlPr>
                              </m:sSubSupPr>
                              <m:e>
                                <m:r>
                                  <a:rPr lang="en-US" altLang="zh-CN" sz="2000" i="1">
                                    <a:solidFill>
                                      <a:srgbClr val="0070C0"/>
                                    </a:solidFill>
                                    <a:latin typeface="Cambria Math" panose="02040503050406030204" pitchFamily="18" charset="0"/>
                                    <a:ea typeface="Cambria Math" panose="02040503050406030204" pitchFamily="18" charset="0"/>
                                  </a:rPr>
                                  <m:t>𝐵</m:t>
                                </m:r>
                              </m:e>
                              <m:sub>
                                <m:r>
                                  <a:rPr lang="en-US" altLang="zh-CN" sz="2000" i="1">
                                    <a:solidFill>
                                      <a:srgbClr val="0070C0"/>
                                    </a:solidFill>
                                    <a:latin typeface="Cambria Math" panose="02040503050406030204" pitchFamily="18" charset="0"/>
                                    <a:ea typeface="Cambria Math" panose="02040503050406030204" pitchFamily="18" charset="0"/>
                                  </a:rPr>
                                  <m:t>𝑗</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𝑛</m:t>
                                </m:r>
                              </m:sub>
                              <m:sup>
                                <m:r>
                                  <a:rPr lang="en-US" altLang="zh-CN" sz="2000" b="0" i="1" smtClean="0">
                                    <a:solidFill>
                                      <a:srgbClr val="0070C0"/>
                                    </a:solidFill>
                                    <a:latin typeface="Cambria Math" panose="02040503050406030204" pitchFamily="18" charset="0"/>
                                    <a:ea typeface="Cambria Math" panose="02040503050406030204" pitchFamily="18" charset="0"/>
                                  </a:rPr>
                                  <m:t>′</m:t>
                                </m:r>
                              </m:sup>
                            </m:sSubSup>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𝑣</m:t>
                            </m:r>
                            <m:r>
                              <a:rPr lang="en-US" altLang="zh-CN" sz="2000" i="1">
                                <a:solidFill>
                                  <a:srgbClr val="0070C0"/>
                                </a:solidFill>
                                <a:latin typeface="Cambria Math" panose="02040503050406030204" pitchFamily="18" charset="0"/>
                                <a:ea typeface="Cambria Math" panose="02040503050406030204" pitchFamily="18" charset="0"/>
                              </a:rPr>
                              <m:t>)</m:t>
                            </m:r>
                          </m:e>
                        </m:nary>
                      </m:e>
                    </m:nary>
                  </m:oMath>
                </a14:m>
                <a:r>
                  <a:rPr lang="en-US" altLang="zh-CN" sz="2000" dirty="0"/>
                  <a:t>     </a:t>
                </a:r>
              </a:p>
              <a:p>
                <a:pPr marL="0" indent="0">
                  <a:buNone/>
                </a:pPr>
                <a:endParaRPr lang="en-US" altLang="zh-CN" sz="2000" dirty="0" smtClean="0"/>
              </a:p>
              <a:p>
                <a:pPr marL="0" indent="0">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63" t="-1482"/>
                </a:stretch>
              </a:blipFill>
            </p:spPr>
            <p:txBody>
              <a:bodyPr/>
              <a:lstStyle/>
              <a:p>
                <a:r>
                  <a:rPr lang="zh-CN" altLang="en-US">
                    <a:noFill/>
                  </a:rPr>
                  <a:t> </a:t>
                </a:r>
              </a:p>
            </p:txBody>
          </p:sp>
        </mc:Fallback>
      </mc:AlternateContent>
      <p:pic>
        <p:nvPicPr>
          <p:cNvPr id="4" name="Picture 12" descr="https://upload.wikimedia.org/wikipedia/commons/thumb/b/bf/B%C3%A9zier_surface_example.svg/410px-B%C3%A9zier_surface_exampl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346" y="3051218"/>
            <a:ext cx="3078799" cy="24780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p:cNvCxnSpPr/>
          <p:nvPr/>
        </p:nvCxnSpPr>
        <p:spPr>
          <a:xfrm>
            <a:off x="6443331" y="4987015"/>
            <a:ext cx="191385" cy="5422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直接箭头连接符 8"/>
          <p:cNvCxnSpPr/>
          <p:nvPr/>
        </p:nvCxnSpPr>
        <p:spPr>
          <a:xfrm flipV="1">
            <a:off x="6443331" y="4694629"/>
            <a:ext cx="499730" cy="29238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1" name="文本框 10"/>
          <p:cNvSpPr txBox="1"/>
          <p:nvPr/>
        </p:nvSpPr>
        <p:spPr>
          <a:xfrm>
            <a:off x="6974412" y="4888813"/>
            <a:ext cx="838691"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𝝏𝑷</a:t>
            </a:r>
            <a:r>
              <a:rPr lang="en-US" altLang="zh-CN"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dirty="0">
                <a:ln w="0"/>
                <a:solidFill>
                  <a:schemeClr val="accent1"/>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𝝏𝒖</a:t>
            </a:r>
          </a:p>
        </p:txBody>
      </p:sp>
      <p:sp>
        <p:nvSpPr>
          <p:cNvPr id="12" name="文本框 11"/>
          <p:cNvSpPr txBox="1"/>
          <p:nvPr/>
        </p:nvSpPr>
        <p:spPr>
          <a:xfrm>
            <a:off x="6155159" y="5508913"/>
            <a:ext cx="827471"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ln w="0"/>
                <a:solidFill>
                  <a:srgbClr val="FF000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𝝏𝑷</a:t>
            </a:r>
            <a:r>
              <a:rPr lang="en-US" altLang="zh-CN" dirty="0">
                <a:ln w="0"/>
                <a:solidFill>
                  <a:srgbClr val="FF000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dirty="0">
                <a:ln w="0"/>
                <a:solidFill>
                  <a:srgbClr val="FF000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𝝏𝒗</a:t>
            </a:r>
            <a:endParaRPr lang="zh-CN" altLang="en-US" i="1" dirty="0">
              <a:ln w="0"/>
              <a:solidFill>
                <a:srgbClr val="FF0000"/>
              </a:solidFill>
              <a:effectLst>
                <a:outerShdw blurRad="38100" dist="25400" dir="5400000" algn="ctr" rotWithShape="0">
                  <a:srgbClr val="6E747A">
                    <a:alpha val="43000"/>
                  </a:srgb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1326771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样条曲线</a:t>
            </a:r>
            <a:r>
              <a:rPr lang="en-US" altLang="zh-CN" dirty="0" smtClean="0"/>
              <a:t>/</a:t>
            </a:r>
            <a:r>
              <a:rPr lang="zh-CN" altLang="en-US" dirty="0" smtClean="0"/>
              <a:t>曲面造型举例</a:t>
            </a:r>
            <a:endParaRPr lang="zh-CN" altLang="en-US" dirty="0"/>
          </a:p>
        </p:txBody>
      </p:sp>
      <p:pic>
        <p:nvPicPr>
          <p:cNvPr id="1026" name="Picture 2" descr="bezier surface 的图像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4431" y="3301950"/>
            <a:ext cx="1693495" cy="9989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vis.berkeley.edu/~joshea/images/bez2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926" y="1661212"/>
            <a:ext cx="2209800" cy="21402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vis.berkeley.edu/~joshea/images/bez3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926" y="3884045"/>
            <a:ext cx="2209800" cy="214841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6"/>
          <a:stretch>
            <a:fillRect/>
          </a:stretch>
        </p:blipFill>
        <p:spPr>
          <a:xfrm>
            <a:off x="2336382" y="2107738"/>
            <a:ext cx="2065497" cy="1693707"/>
          </a:xfrm>
          <a:prstGeom prst="rect">
            <a:avLst/>
          </a:prstGeom>
        </p:spPr>
      </p:pic>
      <p:pic>
        <p:nvPicPr>
          <p:cNvPr id="7" name="图片 6"/>
          <p:cNvPicPr>
            <a:picLocks noChangeAspect="1"/>
          </p:cNvPicPr>
          <p:nvPr/>
        </p:nvPicPr>
        <p:blipFill>
          <a:blip r:embed="rId7"/>
          <a:stretch>
            <a:fillRect/>
          </a:stretch>
        </p:blipFill>
        <p:spPr>
          <a:xfrm>
            <a:off x="2336382" y="4392039"/>
            <a:ext cx="2065497" cy="1640424"/>
          </a:xfrm>
          <a:prstGeom prst="rect">
            <a:avLst/>
          </a:prstGeom>
        </p:spPr>
      </p:pic>
      <p:pic>
        <p:nvPicPr>
          <p:cNvPr id="8" name="图片 7"/>
          <p:cNvPicPr>
            <a:picLocks noChangeAspect="1"/>
          </p:cNvPicPr>
          <p:nvPr/>
        </p:nvPicPr>
        <p:blipFill>
          <a:blip r:embed="rId8"/>
          <a:stretch>
            <a:fillRect/>
          </a:stretch>
        </p:blipFill>
        <p:spPr>
          <a:xfrm>
            <a:off x="457201" y="3301950"/>
            <a:ext cx="1086004" cy="1570666"/>
          </a:xfrm>
          <a:prstGeom prst="rect">
            <a:avLst/>
          </a:prstGeom>
        </p:spPr>
      </p:pic>
      <p:sp>
        <p:nvSpPr>
          <p:cNvPr id="9" name="下弧形箭头 8"/>
          <p:cNvSpPr/>
          <p:nvPr/>
        </p:nvSpPr>
        <p:spPr>
          <a:xfrm rot="16200000">
            <a:off x="851966" y="2724704"/>
            <a:ext cx="296473" cy="36026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3984352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1621</TotalTime>
  <Words>2433</Words>
  <Application>Microsoft Macintosh PowerPoint</Application>
  <PresentationFormat>全屏显示(4:3)</PresentationFormat>
  <Paragraphs>400</Paragraphs>
  <Slides>41</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41</vt:i4>
      </vt:variant>
    </vt:vector>
  </HeadingPairs>
  <TitlesOfParts>
    <vt:vector size="53" baseType="lpstr">
      <vt:lpstr>Arial Unicode MS</vt:lpstr>
      <vt:lpstr>Calibri</vt:lpstr>
      <vt:lpstr>Cambria Math</vt:lpstr>
      <vt:lpstr>DengXian</vt:lpstr>
      <vt:lpstr>Inconsolata</vt:lpstr>
      <vt:lpstr>Monaco</vt:lpstr>
      <vt:lpstr>Wingdings</vt:lpstr>
      <vt:lpstr>仿宋</vt:lpstr>
      <vt:lpstr>宋体</vt:lpstr>
      <vt:lpstr>微软雅黑</vt:lpstr>
      <vt:lpstr>Arial</vt:lpstr>
      <vt:lpstr>Office 主题​​</vt:lpstr>
      <vt:lpstr>《计算机图形学基础》  习题课2</vt:lpstr>
      <vt:lpstr>课程考核（2018.春）</vt:lpstr>
      <vt:lpstr>参数曲线/曲面的 三维造型与渲染</vt:lpstr>
      <vt:lpstr>主要考核点（步骤）</vt:lpstr>
      <vt:lpstr>第一步：凹造型</vt:lpstr>
      <vt:lpstr>Bézier曲线/曲面</vt:lpstr>
      <vt:lpstr>Bézier曲线造型的表示与求导</vt:lpstr>
      <vt:lpstr>矩形域Bézier曲面的表示与求导</vt:lpstr>
      <vt:lpstr>样条曲线/曲面造型举例</vt:lpstr>
      <vt:lpstr>样条曲线/曲面造型举例</vt:lpstr>
      <vt:lpstr>小程序:检查自己设计的网格</vt:lpstr>
      <vt:lpstr>看网格</vt:lpstr>
      <vt:lpstr>使用Bézier曲线/曲面生成网格</vt:lpstr>
      <vt:lpstr>写文件，查看</vt:lpstr>
      <vt:lpstr>第一步的具体要求与总结</vt:lpstr>
      <vt:lpstr>第二步：光线跟踪</vt:lpstr>
      <vt:lpstr>光线跟踪类别</vt:lpstr>
      <vt:lpstr>经典的光线跟踪算法(单点光源)</vt:lpstr>
      <vt:lpstr>其他选择</vt:lpstr>
      <vt:lpstr>算法中需要实现的模块</vt:lpstr>
      <vt:lpstr>物体 / 场景</vt:lpstr>
      <vt:lpstr>产生光线(Ray Casting)</vt:lpstr>
      <vt:lpstr>线面求交（基本）</vt:lpstr>
      <vt:lpstr>线面求交（参数曲面，P107）</vt:lpstr>
      <vt:lpstr>线面求交（参数曲面）</vt:lpstr>
      <vt:lpstr>线面求交（参数曲面）</vt:lpstr>
      <vt:lpstr>线面求交（参数曲面，P107）</vt:lpstr>
      <vt:lpstr>附加项、作业要求及评分细则</vt:lpstr>
      <vt:lpstr>要求</vt:lpstr>
      <vt:lpstr>区分项总述</vt:lpstr>
      <vt:lpstr>1. 算法选型</vt:lpstr>
      <vt:lpstr>2. 时间代价</vt:lpstr>
      <vt:lpstr>3. 景深</vt:lpstr>
      <vt:lpstr>3. 景深</vt:lpstr>
      <vt:lpstr>4. 纹理映射</vt:lpstr>
      <vt:lpstr>X. 体积光</vt:lpstr>
      <vt:lpstr>5. 复杂网格/场景</vt:lpstr>
      <vt:lpstr>最终提交和验收</vt:lpstr>
      <vt:lpstr>评分细则</vt:lpstr>
      <vt:lpstr>一些参考资料</vt:lpstr>
      <vt:lpstr>Thank You ！ Any Questions?</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《计算机图形学基础》  习题课</dc:title>
  <dc:creator>Kang Chen</dc:creator>
  <cp:lastModifiedBy>Microsoft Office 用户</cp:lastModifiedBy>
  <cp:revision>193</cp:revision>
  <dcterms:created xsi:type="dcterms:W3CDTF">2016-03-05T08:15:29Z</dcterms:created>
  <dcterms:modified xsi:type="dcterms:W3CDTF">2018-03-31T12:22:57Z</dcterms:modified>
</cp:coreProperties>
</file>